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7"/>
  </p:notesMasterIdLst>
  <p:sldIdLst>
    <p:sldId id="256" r:id="rId2"/>
    <p:sldId id="307" r:id="rId3"/>
    <p:sldId id="301" r:id="rId4"/>
    <p:sldId id="308" r:id="rId5"/>
    <p:sldId id="310" r:id="rId6"/>
    <p:sldId id="311" r:id="rId7"/>
    <p:sldId id="309" r:id="rId8"/>
    <p:sldId id="312" r:id="rId9"/>
    <p:sldId id="302" r:id="rId10"/>
    <p:sldId id="313" r:id="rId11"/>
    <p:sldId id="314" r:id="rId12"/>
    <p:sldId id="303" r:id="rId13"/>
    <p:sldId id="315" r:id="rId14"/>
    <p:sldId id="316" r:id="rId15"/>
    <p:sldId id="304" r:id="rId16"/>
    <p:sldId id="317" r:id="rId17"/>
    <p:sldId id="258" r:id="rId18"/>
    <p:sldId id="259" r:id="rId19"/>
    <p:sldId id="260" r:id="rId20"/>
    <p:sldId id="261" r:id="rId21"/>
    <p:sldId id="262" r:id="rId22"/>
    <p:sldId id="299" r:id="rId23"/>
    <p:sldId id="263" r:id="rId24"/>
    <p:sldId id="264" r:id="rId25"/>
    <p:sldId id="265" r:id="rId26"/>
    <p:sldId id="266" r:id="rId27"/>
    <p:sldId id="267" r:id="rId28"/>
    <p:sldId id="268" r:id="rId29"/>
    <p:sldId id="269" r:id="rId30"/>
    <p:sldId id="270" r:id="rId31"/>
    <p:sldId id="271" r:id="rId32"/>
    <p:sldId id="272" r:id="rId33"/>
    <p:sldId id="273" r:id="rId34"/>
    <p:sldId id="290" r:id="rId35"/>
    <p:sldId id="275" r:id="rId36"/>
    <p:sldId id="276" r:id="rId37"/>
    <p:sldId id="277" r:id="rId38"/>
    <p:sldId id="279" r:id="rId39"/>
    <p:sldId id="280" r:id="rId40"/>
    <p:sldId id="281" r:id="rId41"/>
    <p:sldId id="282" r:id="rId42"/>
    <p:sldId id="283" r:id="rId43"/>
    <p:sldId id="284" r:id="rId44"/>
    <p:sldId id="285" r:id="rId45"/>
    <p:sldId id="286" r:id="rId46"/>
    <p:sldId id="287" r:id="rId47"/>
    <p:sldId id="288" r:id="rId48"/>
    <p:sldId id="289" r:id="rId49"/>
    <p:sldId id="292" r:id="rId50"/>
    <p:sldId id="293" r:id="rId51"/>
    <p:sldId id="294" r:id="rId52"/>
    <p:sldId id="295" r:id="rId53"/>
    <p:sldId id="296" r:id="rId54"/>
    <p:sldId id="297" r:id="rId55"/>
    <p:sldId id="298" r:id="rId56"/>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94660"/>
  </p:normalViewPr>
  <p:slideViewPr>
    <p:cSldViewPr>
      <p:cViewPr varScale="1">
        <p:scale>
          <a:sx n="103" d="100"/>
          <a:sy n="103" d="100"/>
        </p:scale>
        <p:origin x="10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7ABF48-2F7A-4BCB-9F88-0C9C62AF513F}" type="datetimeFigureOut">
              <a:rPr lang="da-DK"/>
              <a:pPr>
                <a:defRPr/>
              </a:pPr>
              <a:t>04-05-2015</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a-DK" noProof="0" smtClean="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38E5F99-421D-4CE1-ACA9-B598F5DA00D1}" type="slidenum">
              <a:rPr lang="da-DK"/>
              <a:pPr>
                <a:defRPr/>
              </a:pPr>
              <a:t>‹nr.›</a:t>
            </a:fld>
            <a:endParaRPr lang="da-DK"/>
          </a:p>
        </p:txBody>
      </p:sp>
    </p:spTree>
    <p:extLst>
      <p:ext uri="{BB962C8B-B14F-4D97-AF65-F5344CB8AC3E}">
        <p14:creationId xmlns:p14="http://schemas.microsoft.com/office/powerpoint/2010/main" val="465930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dsholder til diasbillede 1"/>
          <p:cNvSpPr>
            <a:spLocks noGrp="1" noRot="1" noChangeAspect="1" noTextEdit="1"/>
          </p:cNvSpPr>
          <p:nvPr>
            <p:ph type="sldImg"/>
          </p:nvPr>
        </p:nvSpPr>
        <p:spPr bwMode="auto">
          <a:noFill/>
          <a:ln>
            <a:solidFill>
              <a:srgbClr val="000000"/>
            </a:solidFill>
            <a:miter lim="800000"/>
            <a:headEnd/>
            <a:tailEnd/>
          </a:ln>
        </p:spPr>
      </p:sp>
      <p:sp>
        <p:nvSpPr>
          <p:cNvPr id="74755"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a-DK" smtClean="0"/>
          </a:p>
        </p:txBody>
      </p:sp>
      <p:sp>
        <p:nvSpPr>
          <p:cNvPr id="74756" name="Pladsholder til dias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9B4C29-59D2-4C1A-AF38-5CC887A508DD}" type="slidenum">
              <a:rPr lang="da-DK" smtClean="0">
                <a:latin typeface="Tahoma" pitchFamily="34" charset="0"/>
              </a:rPr>
              <a:pPr/>
              <a:t>10</a:t>
            </a:fld>
            <a:endParaRPr lang="da-DK" smtClean="0">
              <a:latin typeface="Tahoma" pitchFamily="34" charset="0"/>
            </a:endParaRPr>
          </a:p>
        </p:txBody>
      </p:sp>
    </p:spTree>
    <p:extLst>
      <p:ext uri="{BB962C8B-B14F-4D97-AF65-F5344CB8AC3E}">
        <p14:creationId xmlns:p14="http://schemas.microsoft.com/office/powerpoint/2010/main" val="196567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dsholder til diasbillede 1"/>
          <p:cNvSpPr>
            <a:spLocks noGrp="1" noRot="1" noChangeAspect="1" noTextEdit="1"/>
          </p:cNvSpPr>
          <p:nvPr>
            <p:ph type="sldImg"/>
          </p:nvPr>
        </p:nvSpPr>
        <p:spPr bwMode="auto">
          <a:noFill/>
          <a:ln>
            <a:solidFill>
              <a:srgbClr val="000000"/>
            </a:solidFill>
            <a:miter lim="800000"/>
            <a:headEnd/>
            <a:tailEnd/>
          </a:ln>
        </p:spPr>
      </p:sp>
      <p:sp>
        <p:nvSpPr>
          <p:cNvPr id="75779"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a-DK" smtClean="0"/>
          </a:p>
        </p:txBody>
      </p:sp>
      <p:sp>
        <p:nvSpPr>
          <p:cNvPr id="75780" name="Pladsholder til dias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742104-F393-4073-AD84-05210CC5F054}" type="slidenum">
              <a:rPr lang="da-DK" smtClean="0">
                <a:latin typeface="Tahoma" pitchFamily="34" charset="0"/>
              </a:rPr>
              <a:pPr/>
              <a:t>11</a:t>
            </a:fld>
            <a:endParaRPr lang="da-DK" smtClean="0">
              <a:latin typeface="Tahoma" pitchFamily="34" charset="0"/>
            </a:endParaRPr>
          </a:p>
        </p:txBody>
      </p:sp>
    </p:spTree>
    <p:extLst>
      <p:ext uri="{BB962C8B-B14F-4D97-AF65-F5344CB8AC3E}">
        <p14:creationId xmlns:p14="http://schemas.microsoft.com/office/powerpoint/2010/main" val="25876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da-DK" smtClean="0"/>
              <a:t>Klik for at redigere i master</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pPr>
              <a:defRPr/>
            </a:pPr>
            <a:fld id="{6F94501A-6587-4864-917B-5AFE977ED97E}" type="slidenum">
              <a:rPr lang="da-DK" smtClean="0"/>
              <a:pPr>
                <a:defRPr/>
              </a:pPr>
              <a:t>‹nr.›</a:t>
            </a:fld>
            <a:endParaRPr lang="da-DK"/>
          </a:p>
        </p:txBody>
      </p:sp>
    </p:spTree>
    <p:extLst>
      <p:ext uri="{BB962C8B-B14F-4D97-AF65-F5344CB8AC3E}">
        <p14:creationId xmlns:p14="http://schemas.microsoft.com/office/powerpoint/2010/main" val="316523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pPr>
              <a:defRPr/>
            </a:pPr>
            <a:fld id="{8BA5750B-D627-4BEE-A8C7-A35EB09BBD41}" type="slidenum">
              <a:rPr lang="da-DK" smtClean="0"/>
              <a:pPr>
                <a:defRPr/>
              </a:pPr>
              <a:t>‹nr.›</a:t>
            </a:fld>
            <a:endParaRPr lang="da-DK"/>
          </a:p>
        </p:txBody>
      </p:sp>
    </p:spTree>
    <p:extLst>
      <p:ext uri="{BB962C8B-B14F-4D97-AF65-F5344CB8AC3E}">
        <p14:creationId xmlns:p14="http://schemas.microsoft.com/office/powerpoint/2010/main" val="412293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pPr>
              <a:defRPr/>
            </a:pPr>
            <a:fld id="{3CFBE53B-1514-4B8E-A931-B82F568E7450}" type="slidenum">
              <a:rPr lang="da-DK" smtClean="0"/>
              <a:pPr>
                <a:defRPr/>
              </a:pPr>
              <a:t>‹nr.›</a:t>
            </a:fld>
            <a:endParaRPr lang="da-DK"/>
          </a:p>
        </p:txBody>
      </p:sp>
    </p:spTree>
    <p:extLst>
      <p:ext uri="{BB962C8B-B14F-4D97-AF65-F5344CB8AC3E}">
        <p14:creationId xmlns:p14="http://schemas.microsoft.com/office/powerpoint/2010/main" val="3224110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4958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4958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139"/>
          <p:cNvSpPr>
            <a:spLocks noGrp="1" noChangeArrowheads="1"/>
          </p:cNvSpPr>
          <p:nvPr>
            <p:ph type="dt" sz="half" idx="10"/>
          </p:nvPr>
        </p:nvSpPr>
        <p:spPr>
          <a:ln/>
        </p:spPr>
        <p:txBody>
          <a:bodyPr/>
          <a:lstStyle>
            <a:lvl1pPr>
              <a:defRPr/>
            </a:lvl1pPr>
          </a:lstStyle>
          <a:p>
            <a:pPr>
              <a:defRPr/>
            </a:pPr>
            <a:endParaRPr lang="da-DK"/>
          </a:p>
        </p:txBody>
      </p:sp>
      <p:sp>
        <p:nvSpPr>
          <p:cNvPr id="6" name="Rectangle 140"/>
          <p:cNvSpPr>
            <a:spLocks noGrp="1" noChangeArrowheads="1"/>
          </p:cNvSpPr>
          <p:nvPr>
            <p:ph type="ftr" sz="quarter" idx="11"/>
          </p:nvPr>
        </p:nvSpPr>
        <p:spPr>
          <a:ln/>
        </p:spPr>
        <p:txBody>
          <a:bodyPr/>
          <a:lstStyle>
            <a:lvl1pPr>
              <a:defRPr/>
            </a:lvl1pPr>
          </a:lstStyle>
          <a:p>
            <a:pPr>
              <a:defRPr/>
            </a:pPr>
            <a:endParaRPr lang="da-DK"/>
          </a:p>
        </p:txBody>
      </p:sp>
      <p:sp>
        <p:nvSpPr>
          <p:cNvPr id="7" name="Rectangle 141"/>
          <p:cNvSpPr>
            <a:spLocks noGrp="1" noChangeArrowheads="1"/>
          </p:cNvSpPr>
          <p:nvPr>
            <p:ph type="sldNum" sz="quarter" idx="12"/>
          </p:nvPr>
        </p:nvSpPr>
        <p:spPr>
          <a:ln/>
        </p:spPr>
        <p:txBody>
          <a:bodyPr/>
          <a:lstStyle>
            <a:lvl1pPr>
              <a:defRPr/>
            </a:lvl1pPr>
          </a:lstStyle>
          <a:p>
            <a:pPr>
              <a:defRPr/>
            </a:pPr>
            <a:fld id="{CCC16CDF-FE49-4D46-8660-EF483B4DFB1E}" type="slidenum">
              <a:rPr lang="da-DK"/>
              <a:pPr>
                <a:defRPr/>
              </a:pPr>
              <a:t>‹nr.›</a:t>
            </a:fld>
            <a:endParaRPr lang="da-DK"/>
          </a:p>
        </p:txBody>
      </p:sp>
    </p:spTree>
    <p:extLst>
      <p:ext uri="{BB962C8B-B14F-4D97-AF65-F5344CB8AC3E}">
        <p14:creationId xmlns:p14="http://schemas.microsoft.com/office/powerpoint/2010/main" val="128128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pPr>
              <a:defRPr/>
            </a:pPr>
            <a:fld id="{9CCC9384-12F1-44F9-AE02-11DF55CFF275}" type="slidenum">
              <a:rPr lang="da-DK" smtClean="0"/>
              <a:pPr>
                <a:defRPr/>
              </a:pPr>
              <a:t>‹nr.›</a:t>
            </a:fld>
            <a:endParaRPr lang="da-DK"/>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143" y="5724525"/>
            <a:ext cx="625701" cy="996950"/>
          </a:xfrm>
          <a:prstGeom prst="rect">
            <a:avLst/>
          </a:prstGeom>
        </p:spPr>
      </p:pic>
    </p:spTree>
    <p:extLst>
      <p:ext uri="{BB962C8B-B14F-4D97-AF65-F5344CB8AC3E}">
        <p14:creationId xmlns:p14="http://schemas.microsoft.com/office/powerpoint/2010/main" val="332107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da-DK" smtClean="0"/>
              <a:t>Klik for at redigere i master</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pPr>
              <a:defRPr/>
            </a:pPr>
            <a:fld id="{1A6E5EE1-C13A-4290-9DE6-6626FC02CD98}" type="slidenum">
              <a:rPr lang="da-DK" smtClean="0"/>
              <a:pPr>
                <a:defRPr/>
              </a:pPr>
              <a:t>‹nr.›</a:t>
            </a:fld>
            <a:endParaRPr lang="da-DK"/>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143" y="5724525"/>
            <a:ext cx="625701" cy="996950"/>
          </a:xfrm>
          <a:prstGeom prst="rect">
            <a:avLst/>
          </a:prstGeom>
        </p:spPr>
      </p:pic>
    </p:spTree>
    <p:extLst>
      <p:ext uri="{BB962C8B-B14F-4D97-AF65-F5344CB8AC3E}">
        <p14:creationId xmlns:p14="http://schemas.microsoft.com/office/powerpoint/2010/main" val="170782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pPr>
              <a:defRPr/>
            </a:pPr>
            <a:endParaRPr lang="da-DK"/>
          </a:p>
        </p:txBody>
      </p:sp>
      <p:sp>
        <p:nvSpPr>
          <p:cNvPr id="6" name="Footer Placeholder 5"/>
          <p:cNvSpPr>
            <a:spLocks noGrp="1"/>
          </p:cNvSpPr>
          <p:nvPr>
            <p:ph type="ftr" sz="quarter" idx="11"/>
          </p:nvPr>
        </p:nvSpPr>
        <p:spPr/>
        <p:txBody>
          <a:bodyPr/>
          <a:lstStyle/>
          <a:p>
            <a:pPr>
              <a:defRPr/>
            </a:pPr>
            <a:endParaRPr lang="da-DK"/>
          </a:p>
        </p:txBody>
      </p:sp>
      <p:sp>
        <p:nvSpPr>
          <p:cNvPr id="7" name="Slide Number Placeholder 6"/>
          <p:cNvSpPr>
            <a:spLocks noGrp="1"/>
          </p:cNvSpPr>
          <p:nvPr>
            <p:ph type="sldNum" sz="quarter" idx="12"/>
          </p:nvPr>
        </p:nvSpPr>
        <p:spPr/>
        <p:txBody>
          <a:bodyPr/>
          <a:lstStyle/>
          <a:p>
            <a:pPr>
              <a:defRPr/>
            </a:pPr>
            <a:fld id="{EABE7E88-C4A2-4996-88D0-4C3469529BA4}" type="slidenum">
              <a:rPr lang="da-DK" smtClean="0"/>
              <a:pPr>
                <a:defRPr/>
              </a:pPr>
              <a:t>‹nr.›</a:t>
            </a:fld>
            <a:endParaRPr lang="da-DK"/>
          </a:p>
        </p:txBody>
      </p:sp>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143" y="5724525"/>
            <a:ext cx="625701" cy="996950"/>
          </a:xfrm>
          <a:prstGeom prst="rect">
            <a:avLst/>
          </a:prstGeom>
        </p:spPr>
      </p:pic>
    </p:spTree>
    <p:extLst>
      <p:ext uri="{BB962C8B-B14F-4D97-AF65-F5344CB8AC3E}">
        <p14:creationId xmlns:p14="http://schemas.microsoft.com/office/powerpoint/2010/main" val="317876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4" name="Content Placeholder 3"/>
          <p:cNvSpPr>
            <a:spLocks noGrp="1"/>
          </p:cNvSpPr>
          <p:nvPr>
            <p:ph sz="half" idx="2"/>
          </p:nvPr>
        </p:nvSpPr>
        <p:spPr>
          <a:xfrm>
            <a:off x="629842" y="2505075"/>
            <a:ext cx="3868340"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6" name="Content Placeholder 5"/>
          <p:cNvSpPr>
            <a:spLocks noGrp="1"/>
          </p:cNvSpPr>
          <p:nvPr>
            <p:ph sz="quarter" idx="4"/>
          </p:nvPr>
        </p:nvSpPr>
        <p:spPr>
          <a:xfrm>
            <a:off x="4629150" y="2505075"/>
            <a:ext cx="3887391"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pPr>
              <a:defRPr/>
            </a:pPr>
            <a:endParaRPr lang="da-DK"/>
          </a:p>
        </p:txBody>
      </p:sp>
      <p:sp>
        <p:nvSpPr>
          <p:cNvPr id="8" name="Footer Placeholder 7"/>
          <p:cNvSpPr>
            <a:spLocks noGrp="1"/>
          </p:cNvSpPr>
          <p:nvPr>
            <p:ph type="ftr" sz="quarter" idx="11"/>
          </p:nvPr>
        </p:nvSpPr>
        <p:spPr/>
        <p:txBody>
          <a:bodyPr/>
          <a:lstStyle/>
          <a:p>
            <a:pPr>
              <a:defRPr/>
            </a:pPr>
            <a:endParaRPr lang="da-DK"/>
          </a:p>
        </p:txBody>
      </p:sp>
      <p:sp>
        <p:nvSpPr>
          <p:cNvPr id="9" name="Slide Number Placeholder 8"/>
          <p:cNvSpPr>
            <a:spLocks noGrp="1"/>
          </p:cNvSpPr>
          <p:nvPr>
            <p:ph type="sldNum" sz="quarter" idx="12"/>
          </p:nvPr>
        </p:nvSpPr>
        <p:spPr/>
        <p:txBody>
          <a:bodyPr/>
          <a:lstStyle/>
          <a:p>
            <a:pPr>
              <a:defRPr/>
            </a:pPr>
            <a:fld id="{C2002EAF-0175-4584-9485-992E98D1DD16}" type="slidenum">
              <a:rPr lang="da-DK" smtClean="0"/>
              <a:pPr>
                <a:defRPr/>
              </a:pPr>
              <a:t>‹nr.›</a:t>
            </a:fld>
            <a:endParaRPr lang="da-DK"/>
          </a:p>
        </p:txBody>
      </p:sp>
      <p:pic>
        <p:nvPicPr>
          <p:cNvPr id="10" name="Bille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143" y="5724525"/>
            <a:ext cx="625701" cy="996950"/>
          </a:xfrm>
          <a:prstGeom prst="rect">
            <a:avLst/>
          </a:prstGeom>
        </p:spPr>
      </p:pic>
    </p:spTree>
    <p:extLst>
      <p:ext uri="{BB962C8B-B14F-4D97-AF65-F5344CB8AC3E}">
        <p14:creationId xmlns:p14="http://schemas.microsoft.com/office/powerpoint/2010/main" val="1047387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pPr>
              <a:defRPr/>
            </a:pPr>
            <a:endParaRPr lang="da-DK"/>
          </a:p>
        </p:txBody>
      </p:sp>
      <p:sp>
        <p:nvSpPr>
          <p:cNvPr id="4" name="Footer Placeholder 3"/>
          <p:cNvSpPr>
            <a:spLocks noGrp="1"/>
          </p:cNvSpPr>
          <p:nvPr>
            <p:ph type="ftr" sz="quarter" idx="11"/>
          </p:nvPr>
        </p:nvSpPr>
        <p:spPr/>
        <p:txBody>
          <a:bodyPr/>
          <a:lstStyle/>
          <a:p>
            <a:pPr>
              <a:defRPr/>
            </a:pPr>
            <a:endParaRPr lang="da-DK"/>
          </a:p>
        </p:txBody>
      </p:sp>
      <p:sp>
        <p:nvSpPr>
          <p:cNvPr id="5" name="Slide Number Placeholder 4"/>
          <p:cNvSpPr>
            <a:spLocks noGrp="1"/>
          </p:cNvSpPr>
          <p:nvPr>
            <p:ph type="sldNum" sz="quarter" idx="12"/>
          </p:nvPr>
        </p:nvSpPr>
        <p:spPr/>
        <p:txBody>
          <a:bodyPr/>
          <a:lstStyle/>
          <a:p>
            <a:pPr>
              <a:defRPr/>
            </a:pPr>
            <a:fld id="{C83313DF-586B-4B6C-82F9-D505342FC504}" type="slidenum">
              <a:rPr lang="da-DK" smtClean="0"/>
              <a:pPr>
                <a:defRPr/>
              </a:pPr>
              <a:t>‹nr.›</a:t>
            </a:fld>
            <a:endParaRPr lang="da-DK"/>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143" y="5724525"/>
            <a:ext cx="625701" cy="996950"/>
          </a:xfrm>
          <a:prstGeom prst="rect">
            <a:avLst/>
          </a:prstGeom>
        </p:spPr>
      </p:pic>
    </p:spTree>
    <p:extLst>
      <p:ext uri="{BB962C8B-B14F-4D97-AF65-F5344CB8AC3E}">
        <p14:creationId xmlns:p14="http://schemas.microsoft.com/office/powerpoint/2010/main" val="272814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da-DK"/>
          </a:p>
        </p:txBody>
      </p:sp>
      <p:sp>
        <p:nvSpPr>
          <p:cNvPr id="3" name="Footer Placeholder 2"/>
          <p:cNvSpPr>
            <a:spLocks noGrp="1"/>
          </p:cNvSpPr>
          <p:nvPr>
            <p:ph type="ftr" sz="quarter" idx="11"/>
          </p:nvPr>
        </p:nvSpPr>
        <p:spPr/>
        <p:txBody>
          <a:bodyPr/>
          <a:lstStyle/>
          <a:p>
            <a:pPr>
              <a:defRPr/>
            </a:pPr>
            <a:endParaRPr lang="da-DK"/>
          </a:p>
        </p:txBody>
      </p:sp>
      <p:sp>
        <p:nvSpPr>
          <p:cNvPr id="4" name="Slide Number Placeholder 3"/>
          <p:cNvSpPr>
            <a:spLocks noGrp="1"/>
          </p:cNvSpPr>
          <p:nvPr>
            <p:ph type="sldNum" sz="quarter" idx="12"/>
          </p:nvPr>
        </p:nvSpPr>
        <p:spPr/>
        <p:txBody>
          <a:bodyPr/>
          <a:lstStyle/>
          <a:p>
            <a:pPr>
              <a:defRPr/>
            </a:pPr>
            <a:fld id="{6F94501A-6587-4864-917B-5AFE977ED97E}" type="slidenum">
              <a:rPr lang="da-DK" smtClean="0"/>
              <a:pPr>
                <a:defRPr/>
              </a:pPr>
              <a:t>‹nr.›</a:t>
            </a:fld>
            <a:endParaRPr lang="da-DK"/>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143" y="5724525"/>
            <a:ext cx="625701" cy="996950"/>
          </a:xfrm>
          <a:prstGeom prst="rect">
            <a:avLst/>
          </a:prstGeom>
        </p:spPr>
      </p:pic>
    </p:spTree>
    <p:extLst>
      <p:ext uri="{BB962C8B-B14F-4D97-AF65-F5344CB8AC3E}">
        <p14:creationId xmlns:p14="http://schemas.microsoft.com/office/powerpoint/2010/main" val="252393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da-DK" smtClean="0"/>
              <a:t>Klik for at redigere i master</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smtClean="0"/>
              <a:t>Klik for at redigere i master</a:t>
            </a:r>
          </a:p>
        </p:txBody>
      </p:sp>
      <p:sp>
        <p:nvSpPr>
          <p:cNvPr id="5" name="Date Placeholder 4"/>
          <p:cNvSpPr>
            <a:spLocks noGrp="1"/>
          </p:cNvSpPr>
          <p:nvPr>
            <p:ph type="dt" sz="half" idx="10"/>
          </p:nvPr>
        </p:nvSpPr>
        <p:spPr/>
        <p:txBody>
          <a:bodyPr/>
          <a:lstStyle/>
          <a:p>
            <a:pPr>
              <a:defRPr/>
            </a:pPr>
            <a:endParaRPr lang="da-DK"/>
          </a:p>
        </p:txBody>
      </p:sp>
      <p:sp>
        <p:nvSpPr>
          <p:cNvPr id="6" name="Footer Placeholder 5"/>
          <p:cNvSpPr>
            <a:spLocks noGrp="1"/>
          </p:cNvSpPr>
          <p:nvPr>
            <p:ph type="ftr" sz="quarter" idx="11"/>
          </p:nvPr>
        </p:nvSpPr>
        <p:spPr/>
        <p:txBody>
          <a:bodyPr/>
          <a:lstStyle/>
          <a:p>
            <a:pPr>
              <a:defRPr/>
            </a:pPr>
            <a:endParaRPr lang="da-DK"/>
          </a:p>
        </p:txBody>
      </p:sp>
      <p:sp>
        <p:nvSpPr>
          <p:cNvPr id="7" name="Slide Number Placeholder 6"/>
          <p:cNvSpPr>
            <a:spLocks noGrp="1"/>
          </p:cNvSpPr>
          <p:nvPr>
            <p:ph type="sldNum" sz="quarter" idx="12"/>
          </p:nvPr>
        </p:nvSpPr>
        <p:spPr/>
        <p:txBody>
          <a:bodyPr/>
          <a:lstStyle/>
          <a:p>
            <a:pPr>
              <a:defRPr/>
            </a:pPr>
            <a:fld id="{659AAF13-AAAA-4E5A-B7D6-1821699FCD74}" type="slidenum">
              <a:rPr lang="da-DK" smtClean="0"/>
              <a:pPr>
                <a:defRPr/>
              </a:pPr>
              <a:t>‹nr.›</a:t>
            </a:fld>
            <a:endParaRPr lang="da-DK"/>
          </a:p>
        </p:txBody>
      </p:sp>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143" y="5724525"/>
            <a:ext cx="625701" cy="996950"/>
          </a:xfrm>
          <a:prstGeom prst="rect">
            <a:avLst/>
          </a:prstGeom>
        </p:spPr>
      </p:pic>
    </p:spTree>
    <p:extLst>
      <p:ext uri="{BB962C8B-B14F-4D97-AF65-F5344CB8AC3E}">
        <p14:creationId xmlns:p14="http://schemas.microsoft.com/office/powerpoint/2010/main" val="294949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smtClean="0"/>
              <a:t>Klik for at redigere i master</a:t>
            </a:r>
          </a:p>
        </p:txBody>
      </p:sp>
      <p:sp>
        <p:nvSpPr>
          <p:cNvPr id="5" name="Date Placeholder 4"/>
          <p:cNvSpPr>
            <a:spLocks noGrp="1"/>
          </p:cNvSpPr>
          <p:nvPr>
            <p:ph type="dt" sz="half" idx="10"/>
          </p:nvPr>
        </p:nvSpPr>
        <p:spPr/>
        <p:txBody>
          <a:bodyPr/>
          <a:lstStyle/>
          <a:p>
            <a:pPr>
              <a:defRPr/>
            </a:pPr>
            <a:endParaRPr lang="da-DK"/>
          </a:p>
        </p:txBody>
      </p:sp>
      <p:sp>
        <p:nvSpPr>
          <p:cNvPr id="6" name="Footer Placeholder 5"/>
          <p:cNvSpPr>
            <a:spLocks noGrp="1"/>
          </p:cNvSpPr>
          <p:nvPr>
            <p:ph type="ftr" sz="quarter" idx="11"/>
          </p:nvPr>
        </p:nvSpPr>
        <p:spPr/>
        <p:txBody>
          <a:bodyPr/>
          <a:lstStyle/>
          <a:p>
            <a:pPr>
              <a:defRPr/>
            </a:pPr>
            <a:endParaRPr lang="da-DK"/>
          </a:p>
        </p:txBody>
      </p:sp>
      <p:sp>
        <p:nvSpPr>
          <p:cNvPr id="7" name="Slide Number Placeholder 6"/>
          <p:cNvSpPr>
            <a:spLocks noGrp="1"/>
          </p:cNvSpPr>
          <p:nvPr>
            <p:ph type="sldNum" sz="quarter" idx="12"/>
          </p:nvPr>
        </p:nvSpPr>
        <p:spPr/>
        <p:txBody>
          <a:bodyPr/>
          <a:lstStyle/>
          <a:p>
            <a:pPr>
              <a:defRPr/>
            </a:pPr>
            <a:fld id="{018DA7E7-9050-4BA7-98C6-169D1B4E3073}" type="slidenum">
              <a:rPr lang="da-DK" smtClean="0"/>
              <a:pPr>
                <a:defRPr/>
              </a:pPr>
              <a:t>‹nr.›</a:t>
            </a:fld>
            <a:endParaRPr lang="da-DK"/>
          </a:p>
        </p:txBody>
      </p:sp>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143" y="5724525"/>
            <a:ext cx="625701" cy="996950"/>
          </a:xfrm>
          <a:prstGeom prst="rect">
            <a:avLst/>
          </a:prstGeom>
        </p:spPr>
      </p:pic>
    </p:spTree>
    <p:extLst>
      <p:ext uri="{BB962C8B-B14F-4D97-AF65-F5344CB8AC3E}">
        <p14:creationId xmlns:p14="http://schemas.microsoft.com/office/powerpoint/2010/main" val="293438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90000"/>
              </a:schemeClr>
            </a:gs>
            <a:gs pos="100000">
              <a:schemeClr val="bg2">
                <a:lumMod val="75000"/>
              </a:schemeClr>
            </a:gs>
            <a:gs pos="100000">
              <a:schemeClr val="bg2">
                <a:lumMod val="75000"/>
              </a:schemeClr>
            </a:gs>
            <a:gs pos="100000">
              <a:schemeClr val="bg2">
                <a:lumMod val="90000"/>
              </a:schemeClr>
            </a:gs>
            <a:gs pos="100000">
              <a:schemeClr val="bg1">
                <a:lumMod val="65000"/>
              </a:schemeClr>
            </a:gs>
            <a:gs pos="100000">
              <a:schemeClr val="bg1">
                <a:lumMod val="5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dirty="0" smtClean="0"/>
              <a:t>Klik for at redigere i master</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da-D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da-D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F94501A-6587-4864-917B-5AFE977ED97E}" type="slidenum">
              <a:rPr lang="da-DK" smtClean="0"/>
              <a:pPr>
                <a:defRPr/>
              </a:pPr>
              <a:t>‹nr.›</a:t>
            </a:fld>
            <a:endParaRPr lang="da-DK"/>
          </a:p>
        </p:txBody>
      </p:sp>
    </p:spTree>
    <p:extLst>
      <p:ext uri="{BB962C8B-B14F-4D97-AF65-F5344CB8AC3E}">
        <p14:creationId xmlns:p14="http://schemas.microsoft.com/office/powerpoint/2010/main" val="236540258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algn="ctr" eaLnBrk="1" hangingPunct="1"/>
            <a:r>
              <a:rPr lang="da-DK" smtClean="0"/>
              <a:t>Undervisningsforløb </a:t>
            </a:r>
          </a:p>
        </p:txBody>
      </p:sp>
      <p:sp>
        <p:nvSpPr>
          <p:cNvPr id="15363" name="Rectangle 3"/>
          <p:cNvSpPr>
            <a:spLocks noGrp="1" noChangeArrowheads="1"/>
          </p:cNvSpPr>
          <p:nvPr>
            <p:ph type="subTitle" idx="1"/>
          </p:nvPr>
        </p:nvSpPr>
        <p:spPr>
          <a:xfrm>
            <a:off x="1331913" y="3141663"/>
            <a:ext cx="6400800" cy="1752600"/>
          </a:xfrm>
        </p:spPr>
        <p:txBody>
          <a:bodyPr/>
          <a:lstStyle/>
          <a:p>
            <a:pPr eaLnBrk="1" hangingPunct="1"/>
            <a:r>
              <a:rPr lang="da-DK" smtClean="0">
                <a:solidFill>
                  <a:schemeClr val="tx2"/>
                </a:solidFill>
              </a:rPr>
              <a:t>I</a:t>
            </a:r>
          </a:p>
          <a:p>
            <a:pPr eaLnBrk="1" hangingPunct="1"/>
            <a:r>
              <a:rPr lang="da-DK" smtClean="0">
                <a:solidFill>
                  <a:schemeClr val="tx2"/>
                </a:solidFill>
              </a:rPr>
              <a:t>Optik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da-DK" smtClean="0"/>
              <a:t>Interferens formlen</a:t>
            </a:r>
          </a:p>
        </p:txBody>
      </p:sp>
      <p:sp>
        <p:nvSpPr>
          <p:cNvPr id="47107" name="Rectangle 3"/>
          <p:cNvSpPr>
            <a:spLocks noGrp="1" noChangeArrowheads="1"/>
          </p:cNvSpPr>
          <p:nvPr>
            <p:ph type="body" sz="half" idx="1"/>
          </p:nvPr>
        </p:nvSpPr>
        <p:spPr>
          <a:xfrm>
            <a:off x="457200" y="1600200"/>
            <a:ext cx="7786688" cy="4495800"/>
          </a:xfrm>
        </p:spPr>
        <p:txBody>
          <a:bodyPr/>
          <a:lstStyle/>
          <a:p>
            <a:pPr eaLnBrk="1" hangingPunct="1"/>
            <a:r>
              <a:rPr lang="da-DK" sz="2800" smtClean="0"/>
              <a:t>For at kunne bruge den skal vi kende 3 ting.</a:t>
            </a:r>
          </a:p>
          <a:p>
            <a:pPr lvl="1" eaLnBrk="1" hangingPunct="1"/>
            <a:r>
              <a:rPr lang="da-DK" sz="2400" smtClean="0"/>
              <a:t>Afstanden mellem bølgekilderne (d)</a:t>
            </a:r>
          </a:p>
          <a:p>
            <a:pPr lvl="1" eaLnBrk="1" hangingPunct="1"/>
            <a:r>
              <a:rPr lang="da-DK" sz="2400" smtClean="0"/>
              <a:t>Afstanden mellem interferensstriberne (x)</a:t>
            </a:r>
          </a:p>
          <a:p>
            <a:pPr lvl="1" eaLnBrk="1" hangingPunct="1"/>
            <a:r>
              <a:rPr lang="da-DK" sz="2400" smtClean="0"/>
              <a:t>Afstanden mellem (d) og linien (x) denne kalder vi for (L)</a:t>
            </a:r>
          </a:p>
          <a:p>
            <a:pPr eaLnBrk="1" hangingPunct="1"/>
            <a:r>
              <a:rPr lang="da-DK" sz="2800" smtClean="0"/>
              <a:t>Bølgelængden kan beregnes således:</a:t>
            </a:r>
          </a:p>
          <a:p>
            <a:pPr algn="ctr" eaLnBrk="1" hangingPunct="1">
              <a:buFont typeface="Wingdings" pitchFamily="2" charset="2"/>
              <a:buNone/>
            </a:pPr>
            <a:endParaRPr lang="da-DK" sz="2800" smtClean="0"/>
          </a:p>
          <a:p>
            <a:pPr algn="ctr" eaLnBrk="1" hangingPunct="1">
              <a:buFont typeface="Wingdings" pitchFamily="2" charset="2"/>
              <a:buNone/>
            </a:pPr>
            <a:endParaRPr lang="el-GR" sz="2800" smtClean="0">
              <a:cs typeface="Tahoma" pitchFamily="34" charset="0"/>
            </a:endParaRPr>
          </a:p>
        </p:txBody>
      </p:sp>
      <p:graphicFrame>
        <p:nvGraphicFramePr>
          <p:cNvPr id="47112" name="Object 8"/>
          <p:cNvGraphicFramePr>
            <a:graphicFrameLocks noGrp="1" noChangeAspect="1"/>
          </p:cNvGraphicFramePr>
          <p:nvPr>
            <p:ph sz="half" idx="2"/>
          </p:nvPr>
        </p:nvGraphicFramePr>
        <p:xfrm>
          <a:off x="3348038" y="4365625"/>
          <a:ext cx="2370137" cy="1563688"/>
        </p:xfrm>
        <a:graphic>
          <a:graphicData uri="http://schemas.openxmlformats.org/presentationml/2006/ole">
            <mc:AlternateContent xmlns:mc="http://schemas.openxmlformats.org/markup-compatibility/2006">
              <mc:Choice xmlns:v="urn:schemas-microsoft-com:vml" Requires="v">
                <p:oleObj spid="_x0000_s1031" name="Ligning" r:id="rId4" imgW="596880" imgH="393480" progId="Equation.3">
                  <p:embed/>
                </p:oleObj>
              </mc:Choice>
              <mc:Fallback>
                <p:oleObj name="Ligning" r:id="rId4" imgW="596880" imgH="39348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4365625"/>
                        <a:ext cx="2370137" cy="1563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a-DK"/>
          </a:p>
        </p:txBody>
      </p:sp>
      <p:sp>
        <p:nvSpPr>
          <p:cNvPr id="103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7107">
                                            <p:txEl>
                                              <p:pRg st="0" end="0"/>
                                            </p:txEl>
                                          </p:spTgt>
                                        </p:tgtEl>
                                        <p:attrNameLst>
                                          <p:attrName>style.visibility</p:attrName>
                                        </p:attrNameLst>
                                      </p:cBhvr>
                                      <p:to>
                                        <p:strVal val="visible"/>
                                      </p:to>
                                    </p:set>
                                    <p:anim calcmode="discrete" valueType="clr">
                                      <p:cBhvr override="childStyle">
                                        <p:cTn id="7" dur="80"/>
                                        <p:tgtEl>
                                          <p:spTgt spid="471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7107">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7107">
                                            <p:txEl>
                                              <p:pRg st="1" end="1"/>
                                            </p:txEl>
                                          </p:spTgt>
                                        </p:tgtEl>
                                        <p:attrNameLst>
                                          <p:attrName>style.visibility</p:attrName>
                                        </p:attrNameLst>
                                      </p:cBhvr>
                                      <p:to>
                                        <p:strVal val="visible"/>
                                      </p:to>
                                    </p:set>
                                    <p:anim calcmode="discrete" valueType="clr">
                                      <p:cBhvr override="childStyle">
                                        <p:cTn id="14" dur="80"/>
                                        <p:tgtEl>
                                          <p:spTgt spid="471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710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7107">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7107">
                                            <p:txEl>
                                              <p:pRg st="2" end="2"/>
                                            </p:txEl>
                                          </p:spTgt>
                                        </p:tgtEl>
                                        <p:attrNameLst>
                                          <p:attrName>style.visibility</p:attrName>
                                        </p:attrNameLst>
                                      </p:cBhvr>
                                      <p:to>
                                        <p:strVal val="visible"/>
                                      </p:to>
                                    </p:set>
                                    <p:anim calcmode="discrete" valueType="clr">
                                      <p:cBhvr override="childStyle">
                                        <p:cTn id="21" dur="80"/>
                                        <p:tgtEl>
                                          <p:spTgt spid="471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7107">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47107">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7107">
                                            <p:txEl>
                                              <p:pRg st="3" end="3"/>
                                            </p:txEl>
                                          </p:spTgt>
                                        </p:tgtEl>
                                        <p:attrNameLst>
                                          <p:attrName>style.visibility</p:attrName>
                                        </p:attrNameLst>
                                      </p:cBhvr>
                                      <p:to>
                                        <p:strVal val="visible"/>
                                      </p:to>
                                    </p:set>
                                    <p:anim calcmode="discrete" valueType="clr">
                                      <p:cBhvr override="childStyle">
                                        <p:cTn id="28" dur="80"/>
                                        <p:tgtEl>
                                          <p:spTgt spid="4710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7107">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47107">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7107">
                                            <p:txEl>
                                              <p:pRg st="4" end="4"/>
                                            </p:txEl>
                                          </p:spTgt>
                                        </p:tgtEl>
                                        <p:attrNameLst>
                                          <p:attrName>style.visibility</p:attrName>
                                        </p:attrNameLst>
                                      </p:cBhvr>
                                      <p:to>
                                        <p:strVal val="visible"/>
                                      </p:to>
                                    </p:set>
                                    <p:anim calcmode="discrete" valueType="clr">
                                      <p:cBhvr override="childStyle">
                                        <p:cTn id="35" dur="80"/>
                                        <p:tgtEl>
                                          <p:spTgt spid="4710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7107">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47107">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47112"/>
                                        </p:tgtEl>
                                        <p:attrNameLst>
                                          <p:attrName>style.visibility</p:attrName>
                                        </p:attrNameLst>
                                      </p:cBhvr>
                                      <p:to>
                                        <p:strVal val="visible"/>
                                      </p:to>
                                    </p:set>
                                    <p:anim calcmode="lin" valueType="num">
                                      <p:cBhvr>
                                        <p:cTn id="42" dur="500" fill="hold"/>
                                        <p:tgtEl>
                                          <p:spTgt spid="47112"/>
                                        </p:tgtEl>
                                        <p:attrNameLst>
                                          <p:attrName>ppt_w</p:attrName>
                                        </p:attrNameLst>
                                      </p:cBhvr>
                                      <p:tavLst>
                                        <p:tav tm="0">
                                          <p:val>
                                            <p:fltVal val="0"/>
                                          </p:val>
                                        </p:tav>
                                        <p:tav tm="100000">
                                          <p:val>
                                            <p:strVal val="#ppt_w"/>
                                          </p:val>
                                        </p:tav>
                                      </p:tavLst>
                                    </p:anim>
                                    <p:anim calcmode="lin" valueType="num">
                                      <p:cBhvr>
                                        <p:cTn id="43" dur="500" fill="hold"/>
                                        <p:tgtEl>
                                          <p:spTgt spid="47112"/>
                                        </p:tgtEl>
                                        <p:attrNameLst>
                                          <p:attrName>ppt_h</p:attrName>
                                        </p:attrNameLst>
                                      </p:cBhvr>
                                      <p:tavLst>
                                        <p:tav tm="0">
                                          <p:val>
                                            <p:fltVal val="0"/>
                                          </p:val>
                                        </p:tav>
                                        <p:tav tm="100000">
                                          <p:val>
                                            <p:strVal val="#ppt_h"/>
                                          </p:val>
                                        </p:tav>
                                      </p:tavLst>
                                    </p:anim>
                                    <p:anim calcmode="lin" valueType="num">
                                      <p:cBhvr>
                                        <p:cTn id="44" dur="500" fill="hold"/>
                                        <p:tgtEl>
                                          <p:spTgt spid="47112"/>
                                        </p:tgtEl>
                                        <p:attrNameLst>
                                          <p:attrName>style.rotation</p:attrName>
                                        </p:attrNameLst>
                                      </p:cBhvr>
                                      <p:tavLst>
                                        <p:tav tm="0">
                                          <p:val>
                                            <p:fltVal val="360"/>
                                          </p:val>
                                        </p:tav>
                                        <p:tav tm="100000">
                                          <p:val>
                                            <p:fltVal val="0"/>
                                          </p:val>
                                        </p:tav>
                                      </p:tavLst>
                                    </p:anim>
                                    <p:animEffect transition="in" filter="fade">
                                      <p:cBhvr>
                                        <p:cTn id="45"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da-DK" smtClean="0"/>
              <a:t>Interferens formlen </a:t>
            </a:r>
            <a:r>
              <a:rPr lang="da-DK" sz="2400" smtClean="0"/>
              <a:t>(fortsat)</a:t>
            </a:r>
            <a:endParaRPr lang="da-DK" smtClean="0"/>
          </a:p>
        </p:txBody>
      </p:sp>
      <p:graphicFrame>
        <p:nvGraphicFramePr>
          <p:cNvPr id="2050" name="Object 6"/>
          <p:cNvGraphicFramePr>
            <a:graphicFrameLocks noGrp="1" noChangeAspect="1"/>
          </p:cNvGraphicFramePr>
          <p:nvPr>
            <p:ph idx="1"/>
          </p:nvPr>
        </p:nvGraphicFramePr>
        <p:xfrm>
          <a:off x="1042988" y="1412875"/>
          <a:ext cx="2314575" cy="1527175"/>
        </p:xfrm>
        <a:graphic>
          <a:graphicData uri="http://schemas.openxmlformats.org/presentationml/2006/ole">
            <mc:AlternateContent xmlns:mc="http://schemas.openxmlformats.org/markup-compatibility/2006">
              <mc:Choice xmlns:v="urn:schemas-microsoft-com:vml" Requires="v">
                <p:oleObj spid="_x0000_s2055" name="Ligning" r:id="rId4" imgW="596880" imgH="393480" progId="Equation.3">
                  <p:embed/>
                </p:oleObj>
              </mc:Choice>
              <mc:Fallback>
                <p:oleObj name="Ligning" r:id="rId4" imgW="596880" imgH="39348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412875"/>
                        <a:ext cx="2314575" cy="1527175"/>
                      </a:xfrm>
                      <a:prstGeom prst="rect">
                        <a:avLst/>
                      </a:prstGeom>
                      <a:solidFill>
                        <a:schemeClr val="tx2"/>
                      </a:solidFill>
                    </p:spPr>
                  </p:pic>
                </p:oleObj>
              </mc:Fallback>
            </mc:AlternateContent>
          </a:graphicData>
        </a:graphic>
      </p:graphicFrame>
      <p:pic>
        <p:nvPicPr>
          <p:cNvPr id="49160" name="Picture 8" descr="bølgekaret"/>
          <p:cNvPicPr>
            <a:picLocks noChangeAspect="1" noChangeArrowheads="1"/>
          </p:cNvPicPr>
          <p:nvPr/>
        </p:nvPicPr>
        <p:blipFill>
          <a:blip r:embed="rId6" cstate="print"/>
          <a:srcRect/>
          <a:stretch>
            <a:fillRect/>
          </a:stretch>
        </p:blipFill>
        <p:spPr bwMode="auto">
          <a:xfrm>
            <a:off x="3924300" y="1484313"/>
            <a:ext cx="4800600" cy="3905250"/>
          </a:xfrm>
          <a:prstGeom prst="rect">
            <a:avLst/>
          </a:prstGeom>
          <a:noFill/>
          <a:ln w="9525">
            <a:noFill/>
            <a:miter lim="800000"/>
            <a:headEnd/>
            <a:tailEnd/>
          </a:ln>
        </p:spPr>
      </p:pic>
      <p:sp>
        <p:nvSpPr>
          <p:cNvPr id="49162" name="Line 10"/>
          <p:cNvSpPr>
            <a:spLocks noChangeShapeType="1"/>
          </p:cNvSpPr>
          <p:nvPr/>
        </p:nvSpPr>
        <p:spPr bwMode="auto">
          <a:xfrm>
            <a:off x="5219700" y="2924175"/>
            <a:ext cx="0" cy="649288"/>
          </a:xfrm>
          <a:prstGeom prst="line">
            <a:avLst/>
          </a:prstGeom>
          <a:noFill/>
          <a:ln w="28575">
            <a:solidFill>
              <a:srgbClr val="00B0F0"/>
            </a:solidFill>
            <a:round/>
            <a:headEnd type="arrow" w="med" len="med"/>
            <a:tailEnd type="arrow" w="med" len="med"/>
          </a:ln>
        </p:spPr>
        <p:txBody>
          <a:bodyPr/>
          <a:lstStyle/>
          <a:p>
            <a:endParaRPr lang="da-DK"/>
          </a:p>
        </p:txBody>
      </p:sp>
      <p:sp>
        <p:nvSpPr>
          <p:cNvPr id="49163" name="Line 11"/>
          <p:cNvSpPr>
            <a:spLocks noChangeShapeType="1"/>
          </p:cNvSpPr>
          <p:nvPr/>
        </p:nvSpPr>
        <p:spPr bwMode="auto">
          <a:xfrm>
            <a:off x="7740650" y="2997200"/>
            <a:ext cx="0" cy="720725"/>
          </a:xfrm>
          <a:prstGeom prst="line">
            <a:avLst/>
          </a:prstGeom>
          <a:noFill/>
          <a:ln w="28575">
            <a:solidFill>
              <a:srgbClr val="00B0F0"/>
            </a:solidFill>
            <a:round/>
            <a:headEnd type="arrow" w="med" len="med"/>
            <a:tailEnd type="arrow" w="med" len="med"/>
          </a:ln>
        </p:spPr>
        <p:txBody>
          <a:bodyPr/>
          <a:lstStyle/>
          <a:p>
            <a:endParaRPr lang="da-DK"/>
          </a:p>
        </p:txBody>
      </p:sp>
      <p:sp>
        <p:nvSpPr>
          <p:cNvPr id="49164" name="Line 12"/>
          <p:cNvSpPr>
            <a:spLocks noChangeShapeType="1"/>
          </p:cNvSpPr>
          <p:nvPr/>
        </p:nvSpPr>
        <p:spPr bwMode="auto">
          <a:xfrm>
            <a:off x="5364163" y="3284538"/>
            <a:ext cx="2303462" cy="0"/>
          </a:xfrm>
          <a:prstGeom prst="line">
            <a:avLst/>
          </a:prstGeom>
          <a:noFill/>
          <a:ln w="28575">
            <a:solidFill>
              <a:srgbClr val="00B0F0"/>
            </a:solidFill>
            <a:round/>
            <a:headEnd type="arrow" w="med" len="med"/>
            <a:tailEnd type="arrow" w="med" len="med"/>
          </a:ln>
        </p:spPr>
        <p:txBody>
          <a:bodyPr/>
          <a:lstStyle/>
          <a:p>
            <a:endParaRPr lang="da-DK"/>
          </a:p>
        </p:txBody>
      </p:sp>
      <p:sp>
        <p:nvSpPr>
          <p:cNvPr id="49165" name="Line 13"/>
          <p:cNvSpPr>
            <a:spLocks noChangeShapeType="1"/>
          </p:cNvSpPr>
          <p:nvPr/>
        </p:nvSpPr>
        <p:spPr bwMode="auto">
          <a:xfrm>
            <a:off x="2411413" y="1916113"/>
            <a:ext cx="5184775" cy="1225550"/>
          </a:xfrm>
          <a:prstGeom prst="line">
            <a:avLst/>
          </a:prstGeom>
          <a:noFill/>
          <a:ln w="38100">
            <a:solidFill>
              <a:schemeClr val="tx1"/>
            </a:solidFill>
            <a:prstDash val="sysDot"/>
            <a:round/>
            <a:headEnd/>
            <a:tailEnd type="triangle" w="med" len="med"/>
          </a:ln>
        </p:spPr>
        <p:txBody>
          <a:bodyPr/>
          <a:lstStyle/>
          <a:p>
            <a:endParaRPr lang="da-DK"/>
          </a:p>
        </p:txBody>
      </p:sp>
      <p:sp>
        <p:nvSpPr>
          <p:cNvPr id="49166" name="Line 14"/>
          <p:cNvSpPr>
            <a:spLocks noChangeShapeType="1"/>
          </p:cNvSpPr>
          <p:nvPr/>
        </p:nvSpPr>
        <p:spPr bwMode="auto">
          <a:xfrm>
            <a:off x="3132138" y="1916113"/>
            <a:ext cx="2016125" cy="1296987"/>
          </a:xfrm>
          <a:prstGeom prst="line">
            <a:avLst/>
          </a:prstGeom>
          <a:noFill/>
          <a:ln w="38100">
            <a:solidFill>
              <a:schemeClr val="tx1"/>
            </a:solidFill>
            <a:prstDash val="sysDot"/>
            <a:round/>
            <a:headEnd/>
            <a:tailEnd type="triangle" w="med" len="med"/>
          </a:ln>
        </p:spPr>
        <p:txBody>
          <a:bodyPr/>
          <a:lstStyle/>
          <a:p>
            <a:endParaRPr lang="da-DK"/>
          </a:p>
        </p:txBody>
      </p:sp>
      <p:sp>
        <p:nvSpPr>
          <p:cNvPr id="49167" name="Line 15"/>
          <p:cNvSpPr>
            <a:spLocks noChangeShapeType="1"/>
          </p:cNvSpPr>
          <p:nvPr/>
        </p:nvSpPr>
        <p:spPr bwMode="auto">
          <a:xfrm>
            <a:off x="2771775" y="2708275"/>
            <a:ext cx="3240088" cy="504825"/>
          </a:xfrm>
          <a:prstGeom prst="line">
            <a:avLst/>
          </a:prstGeom>
          <a:noFill/>
          <a:ln w="38100">
            <a:solidFill>
              <a:schemeClr val="tx1"/>
            </a:solidFill>
            <a:prstDash val="sysDot"/>
            <a:round/>
            <a:headEnd/>
            <a:tailEnd type="triangle" w="med" len="med"/>
          </a:ln>
        </p:spPr>
        <p:txBody>
          <a:bodyPr/>
          <a:lstStyle/>
          <a:p>
            <a:endParaRPr lang="da-DK"/>
          </a:p>
        </p:txBody>
      </p:sp>
      <p:sp>
        <p:nvSpPr>
          <p:cNvPr id="49168" name="Line 16"/>
          <p:cNvSpPr>
            <a:spLocks noChangeShapeType="1"/>
          </p:cNvSpPr>
          <p:nvPr/>
        </p:nvSpPr>
        <p:spPr bwMode="auto">
          <a:xfrm>
            <a:off x="4716463" y="2852738"/>
            <a:ext cx="2160587" cy="360362"/>
          </a:xfrm>
          <a:prstGeom prst="line">
            <a:avLst/>
          </a:prstGeom>
          <a:noFill/>
          <a:ln w="9525">
            <a:solidFill>
              <a:schemeClr val="bg1"/>
            </a:solidFill>
            <a:round/>
            <a:headEnd/>
            <a:tailEnd/>
          </a:ln>
        </p:spPr>
        <p:txBody>
          <a:bodyPr/>
          <a:lstStyle/>
          <a:p>
            <a:endParaRPr lang="da-DK"/>
          </a:p>
        </p:txBody>
      </p:sp>
      <p:sp>
        <p:nvSpPr>
          <p:cNvPr id="49169" name="Line 17"/>
          <p:cNvSpPr>
            <a:spLocks noChangeShapeType="1"/>
          </p:cNvSpPr>
          <p:nvPr/>
        </p:nvSpPr>
        <p:spPr bwMode="auto">
          <a:xfrm flipV="1">
            <a:off x="4643438" y="3357563"/>
            <a:ext cx="2233612" cy="287337"/>
          </a:xfrm>
          <a:prstGeom prst="line">
            <a:avLst/>
          </a:prstGeom>
          <a:noFill/>
          <a:ln w="9525">
            <a:solidFill>
              <a:schemeClr val="bg1"/>
            </a:solidFill>
            <a:round/>
            <a:headEnd/>
            <a:tailEnd/>
          </a:ln>
        </p:spPr>
        <p:txBody>
          <a:bodyPr/>
          <a:lstStyle/>
          <a:p>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9160"/>
                                        </p:tgtEl>
                                        <p:attrNameLst>
                                          <p:attrName>style.visibility</p:attrName>
                                        </p:attrNameLst>
                                      </p:cBhvr>
                                      <p:to>
                                        <p:strVal val="visible"/>
                                      </p:to>
                                    </p:set>
                                    <p:anim calcmode="lin" valueType="num">
                                      <p:cBhvr>
                                        <p:cTn id="7" dur="1000" fill="hold"/>
                                        <p:tgtEl>
                                          <p:spTgt spid="49160"/>
                                        </p:tgtEl>
                                        <p:attrNameLst>
                                          <p:attrName>ppt_x</p:attrName>
                                        </p:attrNameLst>
                                      </p:cBhvr>
                                      <p:tavLst>
                                        <p:tav tm="0">
                                          <p:val>
                                            <p:strVal val="#ppt_x-.2"/>
                                          </p:val>
                                        </p:tav>
                                        <p:tav tm="100000">
                                          <p:val>
                                            <p:strVal val="#ppt_x"/>
                                          </p:val>
                                        </p:tav>
                                      </p:tavLst>
                                    </p:anim>
                                    <p:anim calcmode="lin" valueType="num">
                                      <p:cBhvr>
                                        <p:cTn id="8" dur="1000" fill="hold"/>
                                        <p:tgtEl>
                                          <p:spTgt spid="491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16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49169"/>
                                        </p:tgtEl>
                                        <p:attrNameLst>
                                          <p:attrName>style.visibility</p:attrName>
                                        </p:attrNameLst>
                                      </p:cBhvr>
                                      <p:to>
                                        <p:strVal val="visible"/>
                                      </p:to>
                                    </p:set>
                                    <p:animEffect transition="in" filter="diamond(in)">
                                      <p:cBhvr>
                                        <p:cTn id="14" dur="2000"/>
                                        <p:tgtEl>
                                          <p:spTgt spid="49169"/>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49168"/>
                                        </p:tgtEl>
                                        <p:attrNameLst>
                                          <p:attrName>style.visibility</p:attrName>
                                        </p:attrNameLst>
                                      </p:cBhvr>
                                      <p:to>
                                        <p:strVal val="visible"/>
                                      </p:to>
                                    </p:set>
                                    <p:animEffect transition="in" filter="diamond(in)">
                                      <p:cBhvr>
                                        <p:cTn id="17" dur="2000"/>
                                        <p:tgtEl>
                                          <p:spTgt spid="49168"/>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49166"/>
                                        </p:tgtEl>
                                        <p:attrNameLst>
                                          <p:attrName>style.visibility</p:attrName>
                                        </p:attrNameLst>
                                      </p:cBhvr>
                                      <p:to>
                                        <p:strVal val="visible"/>
                                      </p:to>
                                    </p:set>
                                    <p:anim calcmode="lin" valueType="num">
                                      <p:cBhvr>
                                        <p:cTn id="22" dur="500" fill="hold"/>
                                        <p:tgtEl>
                                          <p:spTgt spid="49166"/>
                                        </p:tgtEl>
                                        <p:attrNameLst>
                                          <p:attrName>ppt_w</p:attrName>
                                        </p:attrNameLst>
                                      </p:cBhvr>
                                      <p:tavLst>
                                        <p:tav tm="0">
                                          <p:val>
                                            <p:strVal val="#ppt_w*0.05"/>
                                          </p:val>
                                        </p:tav>
                                        <p:tav tm="100000">
                                          <p:val>
                                            <p:strVal val="#ppt_w"/>
                                          </p:val>
                                        </p:tav>
                                      </p:tavLst>
                                    </p:anim>
                                    <p:anim calcmode="lin" valueType="num">
                                      <p:cBhvr>
                                        <p:cTn id="23" dur="500" fill="hold"/>
                                        <p:tgtEl>
                                          <p:spTgt spid="49166"/>
                                        </p:tgtEl>
                                        <p:attrNameLst>
                                          <p:attrName>ppt_h</p:attrName>
                                        </p:attrNameLst>
                                      </p:cBhvr>
                                      <p:tavLst>
                                        <p:tav tm="0">
                                          <p:val>
                                            <p:strVal val="#ppt_h"/>
                                          </p:val>
                                        </p:tav>
                                        <p:tav tm="100000">
                                          <p:val>
                                            <p:strVal val="#ppt_h"/>
                                          </p:val>
                                        </p:tav>
                                      </p:tavLst>
                                    </p:anim>
                                    <p:anim calcmode="lin" valueType="num">
                                      <p:cBhvr>
                                        <p:cTn id="24" dur="500" fill="hold"/>
                                        <p:tgtEl>
                                          <p:spTgt spid="49166"/>
                                        </p:tgtEl>
                                        <p:attrNameLst>
                                          <p:attrName>ppt_x</p:attrName>
                                        </p:attrNameLst>
                                      </p:cBhvr>
                                      <p:tavLst>
                                        <p:tav tm="0">
                                          <p:val>
                                            <p:strVal val="#ppt_x-.2"/>
                                          </p:val>
                                        </p:tav>
                                        <p:tav tm="100000">
                                          <p:val>
                                            <p:strVal val="#ppt_x"/>
                                          </p:val>
                                        </p:tav>
                                      </p:tavLst>
                                    </p:anim>
                                    <p:anim calcmode="lin" valueType="num">
                                      <p:cBhvr>
                                        <p:cTn id="25" dur="500" fill="hold"/>
                                        <p:tgtEl>
                                          <p:spTgt spid="49166"/>
                                        </p:tgtEl>
                                        <p:attrNameLst>
                                          <p:attrName>ppt_y</p:attrName>
                                        </p:attrNameLst>
                                      </p:cBhvr>
                                      <p:tavLst>
                                        <p:tav tm="0">
                                          <p:val>
                                            <p:strVal val="#ppt_y"/>
                                          </p:val>
                                        </p:tav>
                                        <p:tav tm="100000">
                                          <p:val>
                                            <p:strVal val="#ppt_y"/>
                                          </p:val>
                                        </p:tav>
                                      </p:tavLst>
                                    </p:anim>
                                    <p:animEffect transition="in" filter="fade">
                                      <p:cBhvr>
                                        <p:cTn id="26" dur="500"/>
                                        <p:tgtEl>
                                          <p:spTgt spid="49166"/>
                                        </p:tgtEl>
                                      </p:cBhvr>
                                    </p:animEffect>
                                  </p:childTnLst>
                                </p:cTn>
                              </p:par>
                            </p:childTnLst>
                          </p:cTn>
                        </p:par>
                        <p:par>
                          <p:cTn id="27" fill="hold">
                            <p:stCondLst>
                              <p:cond delay="500"/>
                            </p:stCondLst>
                            <p:childTnLst>
                              <p:par>
                                <p:cTn id="28" presetID="54" presetClass="entr" presetSubtype="0" accel="100000" fill="hold" grpId="0" nodeType="afterEffect">
                                  <p:stCondLst>
                                    <p:cond delay="0"/>
                                  </p:stCondLst>
                                  <p:childTnLst>
                                    <p:set>
                                      <p:cBhvr>
                                        <p:cTn id="29" dur="1" fill="hold">
                                          <p:stCondLst>
                                            <p:cond delay="0"/>
                                          </p:stCondLst>
                                        </p:cTn>
                                        <p:tgtEl>
                                          <p:spTgt spid="49162"/>
                                        </p:tgtEl>
                                        <p:attrNameLst>
                                          <p:attrName>style.visibility</p:attrName>
                                        </p:attrNameLst>
                                      </p:cBhvr>
                                      <p:to>
                                        <p:strVal val="visible"/>
                                      </p:to>
                                    </p:set>
                                    <p:anim calcmode="lin" valueType="num">
                                      <p:cBhvr>
                                        <p:cTn id="30" dur="500" fill="hold"/>
                                        <p:tgtEl>
                                          <p:spTgt spid="49162"/>
                                        </p:tgtEl>
                                        <p:attrNameLst>
                                          <p:attrName>ppt_w</p:attrName>
                                        </p:attrNameLst>
                                      </p:cBhvr>
                                      <p:tavLst>
                                        <p:tav tm="0">
                                          <p:val>
                                            <p:strVal val="#ppt_w*0.05"/>
                                          </p:val>
                                        </p:tav>
                                        <p:tav tm="100000">
                                          <p:val>
                                            <p:strVal val="#ppt_w"/>
                                          </p:val>
                                        </p:tav>
                                      </p:tavLst>
                                    </p:anim>
                                    <p:anim calcmode="lin" valueType="num">
                                      <p:cBhvr>
                                        <p:cTn id="31" dur="500" fill="hold"/>
                                        <p:tgtEl>
                                          <p:spTgt spid="49162"/>
                                        </p:tgtEl>
                                        <p:attrNameLst>
                                          <p:attrName>ppt_h</p:attrName>
                                        </p:attrNameLst>
                                      </p:cBhvr>
                                      <p:tavLst>
                                        <p:tav tm="0">
                                          <p:val>
                                            <p:strVal val="#ppt_h"/>
                                          </p:val>
                                        </p:tav>
                                        <p:tav tm="100000">
                                          <p:val>
                                            <p:strVal val="#ppt_h"/>
                                          </p:val>
                                        </p:tav>
                                      </p:tavLst>
                                    </p:anim>
                                    <p:anim calcmode="lin" valueType="num">
                                      <p:cBhvr>
                                        <p:cTn id="32" dur="500" fill="hold"/>
                                        <p:tgtEl>
                                          <p:spTgt spid="49162"/>
                                        </p:tgtEl>
                                        <p:attrNameLst>
                                          <p:attrName>ppt_x</p:attrName>
                                        </p:attrNameLst>
                                      </p:cBhvr>
                                      <p:tavLst>
                                        <p:tav tm="0">
                                          <p:val>
                                            <p:strVal val="#ppt_x-.2"/>
                                          </p:val>
                                        </p:tav>
                                        <p:tav tm="100000">
                                          <p:val>
                                            <p:strVal val="#ppt_x"/>
                                          </p:val>
                                        </p:tav>
                                      </p:tavLst>
                                    </p:anim>
                                    <p:anim calcmode="lin" valueType="num">
                                      <p:cBhvr>
                                        <p:cTn id="33" dur="500" fill="hold"/>
                                        <p:tgtEl>
                                          <p:spTgt spid="49162"/>
                                        </p:tgtEl>
                                        <p:attrNameLst>
                                          <p:attrName>ppt_y</p:attrName>
                                        </p:attrNameLst>
                                      </p:cBhvr>
                                      <p:tavLst>
                                        <p:tav tm="0">
                                          <p:val>
                                            <p:strVal val="#ppt_y"/>
                                          </p:val>
                                        </p:tav>
                                        <p:tav tm="100000">
                                          <p:val>
                                            <p:strVal val="#ppt_y"/>
                                          </p:val>
                                        </p:tav>
                                      </p:tavLst>
                                    </p:anim>
                                    <p:animEffect transition="in" filter="fade">
                                      <p:cBhvr>
                                        <p:cTn id="34" dur="500"/>
                                        <p:tgtEl>
                                          <p:spTgt spid="49162"/>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49165"/>
                                        </p:tgtEl>
                                        <p:attrNameLst>
                                          <p:attrName>style.visibility</p:attrName>
                                        </p:attrNameLst>
                                      </p:cBhvr>
                                      <p:to>
                                        <p:strVal val="visible"/>
                                      </p:to>
                                    </p:set>
                                    <p:anim calcmode="lin" valueType="num">
                                      <p:cBhvr>
                                        <p:cTn id="39" dur="1000" fill="hold"/>
                                        <p:tgtEl>
                                          <p:spTgt spid="49165"/>
                                        </p:tgtEl>
                                        <p:attrNameLst>
                                          <p:attrName>ppt_x</p:attrName>
                                        </p:attrNameLst>
                                      </p:cBhvr>
                                      <p:tavLst>
                                        <p:tav tm="0">
                                          <p:val>
                                            <p:strVal val="#ppt_x-.2"/>
                                          </p:val>
                                        </p:tav>
                                        <p:tav tm="100000">
                                          <p:val>
                                            <p:strVal val="#ppt_x"/>
                                          </p:val>
                                        </p:tav>
                                      </p:tavLst>
                                    </p:anim>
                                    <p:anim calcmode="lin" valueType="num">
                                      <p:cBhvr>
                                        <p:cTn id="40" dur="1000" fill="hold"/>
                                        <p:tgtEl>
                                          <p:spTgt spid="4916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49165"/>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49163"/>
                                        </p:tgtEl>
                                        <p:attrNameLst>
                                          <p:attrName>style.visibility</p:attrName>
                                        </p:attrNameLst>
                                      </p:cBhvr>
                                      <p:to>
                                        <p:strVal val="visible"/>
                                      </p:to>
                                    </p:set>
                                    <p:animEffect transition="in" filter="dissolve">
                                      <p:cBhvr>
                                        <p:cTn id="45" dur="500"/>
                                        <p:tgtEl>
                                          <p:spTgt spid="49163"/>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49167"/>
                                        </p:tgtEl>
                                        <p:attrNameLst>
                                          <p:attrName>style.visibility</p:attrName>
                                        </p:attrNameLst>
                                      </p:cBhvr>
                                      <p:to>
                                        <p:strVal val="visible"/>
                                      </p:to>
                                    </p:set>
                                    <p:anim calcmode="lin" valueType="num">
                                      <p:cBhvr>
                                        <p:cTn id="50" dur="500" fill="hold"/>
                                        <p:tgtEl>
                                          <p:spTgt spid="49167"/>
                                        </p:tgtEl>
                                        <p:attrNameLst>
                                          <p:attrName>ppt_w</p:attrName>
                                        </p:attrNameLst>
                                      </p:cBhvr>
                                      <p:tavLst>
                                        <p:tav tm="0">
                                          <p:val>
                                            <p:fltVal val="0"/>
                                          </p:val>
                                        </p:tav>
                                        <p:tav tm="100000">
                                          <p:val>
                                            <p:strVal val="#ppt_w"/>
                                          </p:val>
                                        </p:tav>
                                      </p:tavLst>
                                    </p:anim>
                                    <p:anim calcmode="lin" valueType="num">
                                      <p:cBhvr>
                                        <p:cTn id="51" dur="500" fill="hold"/>
                                        <p:tgtEl>
                                          <p:spTgt spid="49167"/>
                                        </p:tgtEl>
                                        <p:attrNameLst>
                                          <p:attrName>ppt_h</p:attrName>
                                        </p:attrNameLst>
                                      </p:cBhvr>
                                      <p:tavLst>
                                        <p:tav tm="0">
                                          <p:val>
                                            <p:fltVal val="0"/>
                                          </p:val>
                                        </p:tav>
                                        <p:tav tm="100000">
                                          <p:val>
                                            <p:strVal val="#ppt_h"/>
                                          </p:val>
                                        </p:tav>
                                      </p:tavLst>
                                    </p:anim>
                                    <p:anim calcmode="lin" valueType="num">
                                      <p:cBhvr>
                                        <p:cTn id="52" dur="500" fill="hold"/>
                                        <p:tgtEl>
                                          <p:spTgt spid="49167"/>
                                        </p:tgtEl>
                                        <p:attrNameLst>
                                          <p:attrName>style.rotation</p:attrName>
                                        </p:attrNameLst>
                                      </p:cBhvr>
                                      <p:tavLst>
                                        <p:tav tm="0">
                                          <p:val>
                                            <p:fltVal val="360"/>
                                          </p:val>
                                        </p:tav>
                                        <p:tav tm="100000">
                                          <p:val>
                                            <p:fltVal val="0"/>
                                          </p:val>
                                        </p:tav>
                                      </p:tavLst>
                                    </p:anim>
                                    <p:animEffect transition="in" filter="fade">
                                      <p:cBhvr>
                                        <p:cTn id="53" dur="500"/>
                                        <p:tgtEl>
                                          <p:spTgt spid="49167"/>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49164"/>
                                        </p:tgtEl>
                                        <p:attrNameLst>
                                          <p:attrName>style.visibility</p:attrName>
                                        </p:attrNameLst>
                                      </p:cBhvr>
                                      <p:to>
                                        <p:strVal val="visible"/>
                                      </p:to>
                                    </p:set>
                                    <p:anim calcmode="lin" valueType="num">
                                      <p:cBhvr>
                                        <p:cTn id="56" dur="500" fill="hold"/>
                                        <p:tgtEl>
                                          <p:spTgt spid="49164"/>
                                        </p:tgtEl>
                                        <p:attrNameLst>
                                          <p:attrName>ppt_w</p:attrName>
                                        </p:attrNameLst>
                                      </p:cBhvr>
                                      <p:tavLst>
                                        <p:tav tm="0">
                                          <p:val>
                                            <p:fltVal val="0"/>
                                          </p:val>
                                        </p:tav>
                                        <p:tav tm="100000">
                                          <p:val>
                                            <p:strVal val="#ppt_w"/>
                                          </p:val>
                                        </p:tav>
                                      </p:tavLst>
                                    </p:anim>
                                    <p:anim calcmode="lin" valueType="num">
                                      <p:cBhvr>
                                        <p:cTn id="57" dur="500" fill="hold"/>
                                        <p:tgtEl>
                                          <p:spTgt spid="49164"/>
                                        </p:tgtEl>
                                        <p:attrNameLst>
                                          <p:attrName>ppt_h</p:attrName>
                                        </p:attrNameLst>
                                      </p:cBhvr>
                                      <p:tavLst>
                                        <p:tav tm="0">
                                          <p:val>
                                            <p:fltVal val="0"/>
                                          </p:val>
                                        </p:tav>
                                        <p:tav tm="100000">
                                          <p:val>
                                            <p:strVal val="#ppt_h"/>
                                          </p:val>
                                        </p:tav>
                                      </p:tavLst>
                                    </p:anim>
                                    <p:anim calcmode="lin" valueType="num">
                                      <p:cBhvr>
                                        <p:cTn id="58" dur="500" fill="hold"/>
                                        <p:tgtEl>
                                          <p:spTgt spid="49164"/>
                                        </p:tgtEl>
                                        <p:attrNameLst>
                                          <p:attrName>style.rotation</p:attrName>
                                        </p:attrNameLst>
                                      </p:cBhvr>
                                      <p:tavLst>
                                        <p:tav tm="0">
                                          <p:val>
                                            <p:fltVal val="360"/>
                                          </p:val>
                                        </p:tav>
                                        <p:tav tm="100000">
                                          <p:val>
                                            <p:fltVal val="0"/>
                                          </p:val>
                                        </p:tav>
                                      </p:tavLst>
                                    </p:anim>
                                    <p:animEffect transition="in" filter="fade">
                                      <p:cBhvr>
                                        <p:cTn id="59"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p:bldP spid="49163" grpId="0" animBg="1"/>
      <p:bldP spid="49164" grpId="0" animBg="1"/>
      <p:bldP spid="49165" grpId="0" animBg="1"/>
      <p:bldP spid="49166" grpId="0" animBg="1"/>
      <p:bldP spid="49167" grpId="0" animBg="1"/>
      <p:bldP spid="49168" grpId="0" animBg="1"/>
      <p:bldP spid="4916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eaLnBrk="1" hangingPunct="1"/>
            <a:r>
              <a:rPr lang="da-DK" smtClean="0"/>
              <a:t>Det hvide lys’ farve spektrum</a:t>
            </a:r>
          </a:p>
        </p:txBody>
      </p:sp>
      <p:sp>
        <p:nvSpPr>
          <p:cNvPr id="3" name="Pladsholder til indhold 2"/>
          <p:cNvSpPr>
            <a:spLocks noGrp="1"/>
          </p:cNvSpPr>
          <p:nvPr>
            <p:ph idx="1"/>
          </p:nvPr>
        </p:nvSpPr>
        <p:spPr/>
        <p:txBody>
          <a:bodyPr/>
          <a:lstStyle/>
          <a:p>
            <a:pPr eaLnBrk="1" hangingPunct="1"/>
            <a:r>
              <a:rPr lang="da-DK" sz="2400" smtClean="0"/>
              <a:t>Vi bruger nu en alm. lommelygte i stedet for laseren</a:t>
            </a:r>
          </a:p>
          <a:p>
            <a:pPr eaLnBrk="1" hangingPunct="1"/>
            <a:r>
              <a:rPr lang="da-DK" sz="2400" smtClean="0"/>
              <a:t>Vi sætter en plade op med en smal sprække, som lader en smal lysstribe gå gennem det optiske gitter</a:t>
            </a:r>
          </a:p>
          <a:p>
            <a:pPr eaLnBrk="1" hangingPunct="1"/>
            <a:r>
              <a:rPr lang="da-DK" sz="2400" smtClean="0"/>
              <a:t>Midt for ser vi den hvide stribe på væggen.</a:t>
            </a:r>
          </a:p>
          <a:p>
            <a:pPr eaLnBrk="1" hangingPunct="1"/>
            <a:r>
              <a:rPr lang="da-DK" sz="2400" smtClean="0"/>
              <a:t>Men på hver side kan vi se aftegninger af alle regnbuens farver</a:t>
            </a:r>
          </a:p>
          <a:p>
            <a:pPr eaLnBrk="1" hangingPunct="1"/>
            <a:r>
              <a:rPr lang="da-DK" sz="2400" smtClean="0"/>
              <a:t>Det gentager sig længere ude, ligesom der kom flere røde pletter ved laseren.</a:t>
            </a:r>
          </a:p>
        </p:txBody>
      </p:sp>
      <p:sp>
        <p:nvSpPr>
          <p:cNvPr id="4" name="Rektangel 3"/>
          <p:cNvSpPr/>
          <p:nvPr/>
        </p:nvSpPr>
        <p:spPr>
          <a:xfrm>
            <a:off x="468313" y="4221163"/>
            <a:ext cx="8424862" cy="1079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xit" presetSubtype="4" fill="hold" grpId="1" nodeType="withEffect">
                                  <p:stCondLst>
                                    <p:cond delay="0"/>
                                  </p:stCondLst>
                                  <p:childTnLst>
                                    <p:anim calcmode="lin" valueType="num">
                                      <p:cBhvr additive="base">
                                        <p:cTn id="27" dur="500"/>
                                        <p:tgtEl>
                                          <p:spTgt spid="4"/>
                                        </p:tgtEl>
                                        <p:attrNameLst>
                                          <p:attrName>ppt_x</p:attrName>
                                        </p:attrNameLst>
                                      </p:cBhvr>
                                      <p:tavLst>
                                        <p:tav tm="0">
                                          <p:val>
                                            <p:strVal val="ppt_x"/>
                                          </p:val>
                                        </p:tav>
                                        <p:tav tm="100000">
                                          <p:val>
                                            <p:strVal val="ppt_x"/>
                                          </p:val>
                                        </p:tav>
                                      </p:tavLst>
                                    </p:anim>
                                    <p:anim calcmode="lin" valueType="num">
                                      <p:cBhvr additive="base">
                                        <p:cTn id="28" dur="500"/>
                                        <p:tgtEl>
                                          <p:spTgt spid="4"/>
                                        </p:tgtEl>
                                        <p:attrNameLst>
                                          <p:attrName>ppt_y</p:attrName>
                                        </p:attrNameLst>
                                      </p:cBhvr>
                                      <p:tavLst>
                                        <p:tav tm="0">
                                          <p:val>
                                            <p:strVal val="ppt_y"/>
                                          </p:val>
                                        </p:tav>
                                        <p:tav tm="100000">
                                          <p:val>
                                            <p:strVal val="1+ppt_h/2"/>
                                          </p:val>
                                        </p:tav>
                                      </p:tavLst>
                                    </p:anim>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eaLnBrk="1" hangingPunct="1"/>
            <a:r>
              <a:rPr lang="da-DK" smtClean="0"/>
              <a:t>Det hvide lys’ farve spektrum </a:t>
            </a:r>
            <a:r>
              <a:rPr lang="da-DK" sz="2000" smtClean="0"/>
              <a:t>(fortsat)</a:t>
            </a:r>
            <a:endParaRPr lang="da-DK" smtClean="0"/>
          </a:p>
        </p:txBody>
      </p:sp>
      <p:sp>
        <p:nvSpPr>
          <p:cNvPr id="3" name="Pladsholder til indhold 2"/>
          <p:cNvSpPr>
            <a:spLocks noGrp="1"/>
          </p:cNvSpPr>
          <p:nvPr>
            <p:ph idx="1"/>
          </p:nvPr>
        </p:nvSpPr>
        <p:spPr/>
        <p:txBody>
          <a:bodyPr/>
          <a:lstStyle/>
          <a:p>
            <a:pPr eaLnBrk="1" hangingPunct="1"/>
            <a:r>
              <a:rPr lang="da-DK" sz="2000" smtClean="0"/>
              <a:t>Det hvide lys vi sender igennem gitteret indeholder alle de farver vi ser i hvert afsnit  på væggen. </a:t>
            </a:r>
          </a:p>
          <a:p>
            <a:pPr eaLnBrk="1" hangingPunct="1"/>
            <a:r>
              <a:rPr lang="da-DK" sz="2000" smtClean="0"/>
              <a:t>Farverne deles fordi deres bølgelængder er forskellige</a:t>
            </a:r>
          </a:p>
          <a:p>
            <a:pPr eaLnBrk="1" hangingPunct="1"/>
            <a:r>
              <a:rPr lang="da-DK" sz="2000" smtClean="0"/>
              <a:t>Når farven ændre sig en lille smule vil dets interferensmønster også ændre sig</a:t>
            </a:r>
          </a:p>
          <a:p>
            <a:pPr eaLnBrk="1" hangingPunct="1"/>
            <a:r>
              <a:rPr lang="da-DK" sz="2000" smtClean="0"/>
              <a:t>Og derfor vil pletten på væggen også ændre sig.</a:t>
            </a:r>
          </a:p>
          <a:p>
            <a:pPr eaLnBrk="1" hangingPunct="1"/>
            <a:r>
              <a:rPr lang="da-DK" sz="2000" smtClean="0"/>
              <a:t>Det farveforløb vi ser i hvert afsnit, kaldes det hvide lys’s farvespektrum</a:t>
            </a:r>
          </a:p>
        </p:txBody>
      </p:sp>
      <p:sp>
        <p:nvSpPr>
          <p:cNvPr id="4" name="Rektangel 3"/>
          <p:cNvSpPr/>
          <p:nvPr/>
        </p:nvSpPr>
        <p:spPr>
          <a:xfrm>
            <a:off x="468313" y="5516563"/>
            <a:ext cx="8424862" cy="108108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5" name="Billede 4" descr="spectrum1.jpg"/>
          <p:cNvPicPr>
            <a:picLocks noChangeAspect="1"/>
          </p:cNvPicPr>
          <p:nvPr/>
        </p:nvPicPr>
        <p:blipFill>
          <a:blip r:embed="rId2" cstate="print"/>
          <a:srcRect/>
          <a:stretch>
            <a:fillRect/>
          </a:stretch>
        </p:blipFill>
        <p:spPr bwMode="auto">
          <a:xfrm>
            <a:off x="468313" y="5516563"/>
            <a:ext cx="8424862" cy="1081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eaLnBrk="1" hangingPunct="1"/>
            <a:r>
              <a:rPr lang="da-DK" smtClean="0"/>
              <a:t>Det synlige lys</a:t>
            </a:r>
          </a:p>
        </p:txBody>
      </p:sp>
      <p:sp>
        <p:nvSpPr>
          <p:cNvPr id="3" name="Pladsholder til indhold 2"/>
          <p:cNvSpPr>
            <a:spLocks noGrp="1"/>
          </p:cNvSpPr>
          <p:nvPr>
            <p:ph idx="1"/>
          </p:nvPr>
        </p:nvSpPr>
        <p:spPr>
          <a:xfrm>
            <a:off x="684213" y="1484313"/>
            <a:ext cx="7772400" cy="4114800"/>
          </a:xfrm>
        </p:spPr>
        <p:txBody>
          <a:bodyPr/>
          <a:lstStyle/>
          <a:p>
            <a:pPr eaLnBrk="1" hangingPunct="1"/>
            <a:r>
              <a:rPr lang="da-DK" sz="2000" smtClean="0"/>
              <a:t>Vi kan i den ene side, se en violet farve, og i den anden en rød farve.</a:t>
            </a:r>
          </a:p>
          <a:p>
            <a:pPr eaLnBrk="1" hangingPunct="1"/>
            <a:r>
              <a:rPr lang="da-DK" sz="2000" smtClean="0"/>
              <a:t>De repræsenterer hver sin ende af det synlige lys</a:t>
            </a:r>
          </a:p>
          <a:p>
            <a:pPr eaLnBrk="1" hangingPunct="1"/>
            <a:r>
              <a:rPr lang="da-DK" sz="2000" smtClean="0"/>
              <a:t>Udenfor det synlige område, ligger det ultraviolettelys og i den anden side det infrarøde</a:t>
            </a:r>
          </a:p>
          <a:p>
            <a:pPr eaLnBrk="1" hangingPunct="1"/>
            <a:r>
              <a:rPr lang="da-DK" sz="2000" smtClean="0"/>
              <a:t>Infrarød kaldes også for varmestråling, fordi den udsendes af alle varmelegemer, </a:t>
            </a:r>
          </a:p>
          <a:p>
            <a:pPr eaLnBrk="1" hangingPunct="1"/>
            <a:r>
              <a:rPr lang="da-DK" sz="2000" smtClean="0"/>
              <a:t>Som endnu ikke er varme nok til udsende sp meget varmestråling så vi kan se det</a:t>
            </a:r>
          </a:p>
        </p:txBody>
      </p:sp>
      <p:sp>
        <p:nvSpPr>
          <p:cNvPr id="4" name="Rektangel 3"/>
          <p:cNvSpPr/>
          <p:nvPr/>
        </p:nvSpPr>
        <p:spPr>
          <a:xfrm>
            <a:off x="468313" y="5516563"/>
            <a:ext cx="8424862" cy="108108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26629" name="Billede 4" descr="spectrum1.jpg"/>
          <p:cNvPicPr>
            <a:picLocks noChangeAspect="1"/>
          </p:cNvPicPr>
          <p:nvPr/>
        </p:nvPicPr>
        <p:blipFill>
          <a:blip r:embed="rId2" cstate="print"/>
          <a:srcRect/>
          <a:stretch>
            <a:fillRect/>
          </a:stretch>
        </p:blipFill>
        <p:spPr bwMode="auto">
          <a:xfrm>
            <a:off x="468313" y="5516563"/>
            <a:ext cx="8424862" cy="1081087"/>
          </a:xfrm>
          <a:prstGeom prst="rect">
            <a:avLst/>
          </a:prstGeom>
          <a:noFill/>
          <a:ln w="9525">
            <a:noFill/>
            <a:miter lim="800000"/>
            <a:headEnd/>
            <a:tailEnd/>
          </a:ln>
        </p:spPr>
      </p:pic>
      <p:sp>
        <p:nvSpPr>
          <p:cNvPr id="6" name="Rektangel 5"/>
          <p:cNvSpPr/>
          <p:nvPr/>
        </p:nvSpPr>
        <p:spPr>
          <a:xfrm>
            <a:off x="107504" y="4941168"/>
            <a:ext cx="2664296" cy="523220"/>
          </a:xfrm>
          <a:prstGeom prst="rect">
            <a:avLst/>
          </a:prstGeom>
          <a:noFill/>
        </p:spPr>
        <p:txBody>
          <a:bodyPr>
            <a:spAutoFit/>
          </a:bodyPr>
          <a:lstStyle/>
          <a:p>
            <a:pPr algn="ctr">
              <a:defRPr/>
            </a:pPr>
            <a:r>
              <a:rPr lang="da-DK"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itchFamily="2" charset="2"/>
              </a:rPr>
              <a:t></a:t>
            </a:r>
            <a:r>
              <a:rPr lang="da-DK" sz="2800" b="1" dirty="0" err="1">
                <a:ln w="12700">
                  <a:solidFill>
                    <a:schemeClr val="tx2">
                      <a:satMod val="155000"/>
                    </a:schemeClr>
                  </a:solidFill>
                  <a:prstDash val="solid"/>
                </a:ln>
                <a:solidFill>
                  <a:srgbClr val="F040F0"/>
                </a:solidFill>
                <a:effectLst>
                  <a:outerShdw blurRad="41275" dist="20320" dir="1800000" algn="tl" rotWithShape="0">
                    <a:srgbClr val="000000">
                      <a:alpha val="40000"/>
                    </a:srgbClr>
                  </a:outerShdw>
                </a:effectLst>
              </a:rPr>
              <a:t>ultraviolet</a:t>
            </a:r>
            <a:endParaRPr lang="da-DK" sz="2800" b="1" dirty="0">
              <a:ln w="12700">
                <a:solidFill>
                  <a:schemeClr val="tx2">
                    <a:satMod val="155000"/>
                  </a:schemeClr>
                </a:solidFill>
                <a:prstDash val="solid"/>
              </a:ln>
              <a:solidFill>
                <a:srgbClr val="F040F0"/>
              </a:solidFill>
              <a:effectLst>
                <a:outerShdw blurRad="41275" dist="20320" dir="1800000" algn="tl" rotWithShape="0">
                  <a:srgbClr val="000000">
                    <a:alpha val="40000"/>
                  </a:srgbClr>
                </a:outerShdw>
              </a:effectLst>
            </a:endParaRPr>
          </a:p>
        </p:txBody>
      </p:sp>
      <p:sp>
        <p:nvSpPr>
          <p:cNvPr id="7" name="Rektangel 6"/>
          <p:cNvSpPr/>
          <p:nvPr/>
        </p:nvSpPr>
        <p:spPr>
          <a:xfrm>
            <a:off x="6496252" y="4941168"/>
            <a:ext cx="2647748" cy="523220"/>
          </a:xfrm>
          <a:prstGeom prst="rect">
            <a:avLst/>
          </a:prstGeom>
          <a:noFill/>
        </p:spPr>
        <p:txBody>
          <a:bodyPr>
            <a:spAutoFit/>
          </a:bodyPr>
          <a:lstStyle/>
          <a:p>
            <a:pPr algn="ctr">
              <a:defRPr/>
            </a:pPr>
            <a:r>
              <a:rPr lang="da-DK"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sym typeface="Wingdings" pitchFamily="2" charset="2"/>
              </a:rPr>
              <a:t>Infrarødt </a:t>
            </a:r>
            <a:endParaRPr lang="da-DK"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Rektangel 7"/>
          <p:cNvSpPr/>
          <p:nvPr/>
        </p:nvSpPr>
        <p:spPr>
          <a:xfrm>
            <a:off x="107504" y="4653136"/>
            <a:ext cx="2808312" cy="523220"/>
          </a:xfrm>
          <a:prstGeom prst="rect">
            <a:avLst/>
          </a:prstGeom>
          <a:noFill/>
        </p:spPr>
        <p:txBody>
          <a:bodyPr>
            <a:spAutoFit/>
          </a:bodyPr>
          <a:lstStyle/>
          <a:p>
            <a:pPr algn="ctr">
              <a:defRPr/>
            </a:pPr>
            <a:r>
              <a:rPr lang="da-DK" sz="2800" b="1" dirty="0">
                <a:ln w="12700">
                  <a:solidFill>
                    <a:schemeClr val="tx2">
                      <a:satMod val="155000"/>
                    </a:schemeClr>
                  </a:solidFill>
                  <a:prstDash val="solid"/>
                </a:ln>
                <a:solidFill>
                  <a:srgbClr val="F040F0"/>
                </a:solidFill>
                <a:effectLst>
                  <a:outerShdw blurRad="41275" dist="20320" dir="1800000" algn="tl" rotWithShape="0">
                    <a:srgbClr val="000000">
                      <a:alpha val="40000"/>
                    </a:srgbClr>
                  </a:outerShdw>
                </a:effectLst>
                <a:sym typeface="Wingdings" pitchFamily="2" charset="2"/>
              </a:rPr>
              <a:t>Under 390nm</a:t>
            </a:r>
            <a:endParaRPr lang="da-DK" sz="2800" b="1" dirty="0">
              <a:ln w="12700">
                <a:solidFill>
                  <a:schemeClr val="tx2">
                    <a:satMod val="155000"/>
                  </a:schemeClr>
                </a:solidFill>
                <a:prstDash val="solid"/>
              </a:ln>
              <a:solidFill>
                <a:srgbClr val="F040F0"/>
              </a:solidFill>
              <a:effectLst>
                <a:outerShdw blurRad="41275" dist="20320" dir="1800000" algn="tl" rotWithShape="0">
                  <a:srgbClr val="000000">
                    <a:alpha val="40000"/>
                  </a:srgbClr>
                </a:outerShdw>
              </a:effectLst>
            </a:endParaRPr>
          </a:p>
        </p:txBody>
      </p:sp>
      <p:sp>
        <p:nvSpPr>
          <p:cNvPr id="9" name="Rektangel 8"/>
          <p:cNvSpPr/>
          <p:nvPr/>
        </p:nvSpPr>
        <p:spPr>
          <a:xfrm>
            <a:off x="6460756" y="4633972"/>
            <a:ext cx="2647748" cy="523220"/>
          </a:xfrm>
          <a:prstGeom prst="rect">
            <a:avLst/>
          </a:prstGeom>
          <a:noFill/>
        </p:spPr>
        <p:txBody>
          <a:bodyPr>
            <a:spAutoFit/>
          </a:bodyPr>
          <a:lstStyle/>
          <a:p>
            <a:pPr algn="ctr">
              <a:defRPr/>
            </a:pPr>
            <a:r>
              <a:rPr lang="da-DK"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sym typeface="Wingdings" pitchFamily="2" charset="2"/>
              </a:rPr>
              <a:t>Over 780nm</a:t>
            </a:r>
            <a:endParaRPr lang="da-DK"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strVal val="#ppt_w*0.70"/>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strVal val="#ppt_w*0.70"/>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Effect transition="in" filter="fade">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0.70"/>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additive="base">
                                        <p:cTn id="5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 calcmode="lin" valueType="num">
                                      <p:cBhvr additive="base">
                                        <p:cTn id="5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da-DK" smtClean="0"/>
              <a:t>Lysets fart</a:t>
            </a:r>
          </a:p>
        </p:txBody>
      </p:sp>
      <p:sp>
        <p:nvSpPr>
          <p:cNvPr id="28675" name="Pladsholder til indhold 2"/>
          <p:cNvSpPr>
            <a:spLocks noGrp="1"/>
          </p:cNvSpPr>
          <p:nvPr>
            <p:ph idx="1"/>
          </p:nvPr>
        </p:nvSpPr>
        <p:spPr>
          <a:xfrm>
            <a:off x="684213" y="1268413"/>
            <a:ext cx="7772400" cy="4114800"/>
          </a:xfrm>
        </p:spPr>
        <p:txBody>
          <a:bodyPr/>
          <a:lstStyle/>
          <a:p>
            <a:pPr eaLnBrk="1" hangingPunct="1"/>
            <a:r>
              <a:rPr lang="da-DK" sz="2400" smtClean="0"/>
              <a:t>Lyset fart er så høj, at vi ikke kan måle den med et stopur og lineal.</a:t>
            </a:r>
          </a:p>
          <a:p>
            <a:pPr eaLnBrk="1" hangingPunct="1"/>
            <a:r>
              <a:rPr lang="da-DK" sz="2400" smtClean="0"/>
              <a:t>Hastigheden ligger omkring 300.000 km/sek</a:t>
            </a:r>
          </a:p>
          <a:p>
            <a:pPr eaLnBrk="1" hangingPunct="1"/>
            <a:r>
              <a:rPr lang="da-DK" sz="2400" smtClean="0"/>
              <a:t>Det tager lyset ca 2,5 sek at komme fra jorden op til månen og tilbage igen.</a:t>
            </a:r>
          </a:p>
          <a:p>
            <a:pPr eaLnBrk="1" hangingPunct="1"/>
            <a:r>
              <a:rPr lang="da-DK" sz="2400" smtClean="0"/>
              <a:t>Lisesom lydens fart er forskellig, i forskellige stoffer er lysets fart det også</a:t>
            </a:r>
          </a:p>
          <a:p>
            <a:pPr eaLnBrk="1" hangingPunct="1"/>
            <a:endParaRPr lang="da-DK" sz="2400" smtClean="0"/>
          </a:p>
        </p:txBody>
      </p:sp>
      <p:graphicFrame>
        <p:nvGraphicFramePr>
          <p:cNvPr id="4" name="Tabel 3"/>
          <p:cNvGraphicFramePr>
            <a:graphicFrameLocks noGrp="1"/>
          </p:cNvGraphicFramePr>
          <p:nvPr/>
        </p:nvGraphicFramePr>
        <p:xfrm>
          <a:off x="1116013" y="4508500"/>
          <a:ext cx="5526360" cy="2225040"/>
        </p:xfrm>
        <a:graphic>
          <a:graphicData uri="http://schemas.openxmlformats.org/drawingml/2006/table">
            <a:tbl>
              <a:tblPr firstRow="1" bandRow="1">
                <a:tableStyleId>{5C22544A-7EE6-4342-B048-85BDC9FD1C3A}</a:tableStyleId>
              </a:tblPr>
              <a:tblGrid>
                <a:gridCol w="2327920"/>
                <a:gridCol w="1356320"/>
                <a:gridCol w="1842120"/>
              </a:tblGrid>
              <a:tr h="370840">
                <a:tc>
                  <a:txBody>
                    <a:bodyPr/>
                    <a:lstStyle/>
                    <a:p>
                      <a:r>
                        <a:rPr lang="da-DK" dirty="0" smtClean="0"/>
                        <a:t>materiale</a:t>
                      </a:r>
                      <a:endParaRPr lang="da-DK" dirty="0"/>
                    </a:p>
                  </a:txBody>
                  <a:tcPr/>
                </a:tc>
                <a:tc>
                  <a:txBody>
                    <a:bodyPr/>
                    <a:lstStyle/>
                    <a:p>
                      <a:r>
                        <a:rPr lang="da-DK" dirty="0" err="1" smtClean="0"/>
                        <a:t>Km/sek</a:t>
                      </a:r>
                      <a:endParaRPr lang="da-DK" dirty="0"/>
                    </a:p>
                  </a:txBody>
                  <a:tcPr/>
                </a:tc>
                <a:tc>
                  <a:txBody>
                    <a:bodyPr/>
                    <a:lstStyle/>
                    <a:p>
                      <a:r>
                        <a:rPr lang="da-DK" dirty="0" smtClean="0"/>
                        <a:t>Km/t</a:t>
                      </a:r>
                      <a:endParaRPr lang="da-DK" dirty="0"/>
                    </a:p>
                  </a:txBody>
                  <a:tcPr/>
                </a:tc>
              </a:tr>
              <a:tr h="370840">
                <a:tc>
                  <a:txBody>
                    <a:bodyPr/>
                    <a:lstStyle/>
                    <a:p>
                      <a:r>
                        <a:rPr lang="da-DK" dirty="0" err="1" smtClean="0"/>
                        <a:t>Lufttomtrum</a:t>
                      </a:r>
                      <a:endParaRPr lang="da-DK" dirty="0"/>
                    </a:p>
                  </a:txBody>
                  <a:tcPr/>
                </a:tc>
                <a:tc>
                  <a:txBody>
                    <a:bodyPr/>
                    <a:lstStyle/>
                    <a:p>
                      <a:r>
                        <a:rPr lang="da-DK" dirty="0" smtClean="0"/>
                        <a:t>299.790</a:t>
                      </a:r>
                      <a:endParaRPr lang="da-DK" dirty="0"/>
                    </a:p>
                  </a:txBody>
                  <a:tcPr/>
                </a:tc>
                <a:tc>
                  <a:txBody>
                    <a:bodyPr/>
                    <a:lstStyle/>
                    <a:p>
                      <a:r>
                        <a:rPr lang="da-DK" sz="1600" dirty="0" smtClean="0"/>
                        <a:t>1.079.244.000</a:t>
                      </a:r>
                      <a:endParaRPr lang="da-DK" sz="1600" dirty="0"/>
                    </a:p>
                  </a:txBody>
                  <a:tcPr/>
                </a:tc>
              </a:tr>
              <a:tr h="370840">
                <a:tc>
                  <a:txBody>
                    <a:bodyPr/>
                    <a:lstStyle/>
                    <a:p>
                      <a:r>
                        <a:rPr lang="da-DK" dirty="0" smtClean="0"/>
                        <a:t>Atmosfærisk luft</a:t>
                      </a:r>
                      <a:endParaRPr lang="da-DK" dirty="0"/>
                    </a:p>
                  </a:txBody>
                  <a:tcPr/>
                </a:tc>
                <a:tc>
                  <a:txBody>
                    <a:bodyPr/>
                    <a:lstStyle/>
                    <a:p>
                      <a:r>
                        <a:rPr lang="da-DK" dirty="0" smtClean="0"/>
                        <a:t>299.700</a:t>
                      </a:r>
                      <a:endParaRPr lang="da-DK" dirty="0"/>
                    </a:p>
                  </a:txBody>
                  <a:tcPr/>
                </a:tc>
                <a:tc>
                  <a:txBody>
                    <a:bodyPr/>
                    <a:lstStyle/>
                    <a:p>
                      <a:r>
                        <a:rPr lang="da-DK" sz="1600" dirty="0" smtClean="0"/>
                        <a:t>1.078.920.000</a:t>
                      </a:r>
                      <a:endParaRPr lang="da-DK" sz="1600" dirty="0"/>
                    </a:p>
                  </a:txBody>
                  <a:tcPr/>
                </a:tc>
              </a:tr>
              <a:tr h="370840">
                <a:tc>
                  <a:txBody>
                    <a:bodyPr/>
                    <a:lstStyle/>
                    <a:p>
                      <a:r>
                        <a:rPr lang="da-DK" dirty="0" smtClean="0"/>
                        <a:t>Vand</a:t>
                      </a:r>
                      <a:endParaRPr lang="da-DK" dirty="0"/>
                    </a:p>
                  </a:txBody>
                  <a:tcPr/>
                </a:tc>
                <a:tc>
                  <a:txBody>
                    <a:bodyPr/>
                    <a:lstStyle/>
                    <a:p>
                      <a:r>
                        <a:rPr lang="da-DK" dirty="0" smtClean="0"/>
                        <a:t>224.900</a:t>
                      </a:r>
                      <a:endParaRPr lang="da-DK" dirty="0"/>
                    </a:p>
                  </a:txBody>
                  <a:tcPr/>
                </a:tc>
                <a:tc>
                  <a:txBody>
                    <a:bodyPr/>
                    <a:lstStyle/>
                    <a:p>
                      <a:r>
                        <a:rPr lang="da-DK" dirty="0" smtClean="0"/>
                        <a:t>809.640.000</a:t>
                      </a:r>
                      <a:endParaRPr lang="da-DK" dirty="0"/>
                    </a:p>
                  </a:txBody>
                  <a:tcPr/>
                </a:tc>
              </a:tr>
              <a:tr h="370840">
                <a:tc>
                  <a:txBody>
                    <a:bodyPr/>
                    <a:lstStyle/>
                    <a:p>
                      <a:r>
                        <a:rPr lang="da-DK" dirty="0" smtClean="0"/>
                        <a:t>Rudeglas</a:t>
                      </a:r>
                      <a:endParaRPr lang="da-DK" dirty="0"/>
                    </a:p>
                  </a:txBody>
                  <a:tcPr/>
                </a:tc>
                <a:tc>
                  <a:txBody>
                    <a:bodyPr/>
                    <a:lstStyle/>
                    <a:p>
                      <a:r>
                        <a:rPr lang="da-DK" dirty="0" smtClean="0"/>
                        <a:t>198.540</a:t>
                      </a:r>
                      <a:endParaRPr lang="da-DK" dirty="0"/>
                    </a:p>
                  </a:txBody>
                  <a:tcPr/>
                </a:tc>
                <a:tc>
                  <a:txBody>
                    <a:bodyPr/>
                    <a:lstStyle/>
                    <a:p>
                      <a:r>
                        <a:rPr lang="da-DK" dirty="0" smtClean="0"/>
                        <a:t>714.744.000</a:t>
                      </a:r>
                      <a:endParaRPr lang="da-DK" dirty="0"/>
                    </a:p>
                  </a:txBody>
                  <a:tcPr/>
                </a:tc>
              </a:tr>
              <a:tr h="370840">
                <a:tc>
                  <a:txBody>
                    <a:bodyPr/>
                    <a:lstStyle/>
                    <a:p>
                      <a:r>
                        <a:rPr lang="da-DK" dirty="0" smtClean="0"/>
                        <a:t>diamant</a:t>
                      </a:r>
                      <a:endParaRPr lang="da-DK" dirty="0"/>
                    </a:p>
                  </a:txBody>
                  <a:tcPr/>
                </a:tc>
                <a:tc>
                  <a:txBody>
                    <a:bodyPr/>
                    <a:lstStyle/>
                    <a:p>
                      <a:r>
                        <a:rPr lang="da-DK" dirty="0" smtClean="0"/>
                        <a:t>123.800</a:t>
                      </a:r>
                      <a:endParaRPr lang="da-DK" dirty="0"/>
                    </a:p>
                  </a:txBody>
                  <a:tcPr/>
                </a:tc>
                <a:tc>
                  <a:txBody>
                    <a:bodyPr/>
                    <a:lstStyle/>
                    <a:p>
                      <a:r>
                        <a:rPr lang="da-DK" dirty="0" smtClean="0"/>
                        <a:t>445.680.000</a:t>
                      </a:r>
                      <a:endParaRPr lang="da-DK"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eaLnBrk="1" hangingPunct="1"/>
            <a:r>
              <a:rPr lang="da-DK" smtClean="0"/>
              <a:t>Lysets fart &amp; frekvens</a:t>
            </a:r>
          </a:p>
        </p:txBody>
      </p:sp>
      <p:sp>
        <p:nvSpPr>
          <p:cNvPr id="28675" name="Pladsholder til indhold 2"/>
          <p:cNvSpPr>
            <a:spLocks noGrp="1"/>
          </p:cNvSpPr>
          <p:nvPr>
            <p:ph idx="1"/>
          </p:nvPr>
        </p:nvSpPr>
        <p:spPr>
          <a:xfrm>
            <a:off x="684213" y="1268413"/>
            <a:ext cx="7772400" cy="4114800"/>
          </a:xfrm>
        </p:spPr>
        <p:txBody>
          <a:bodyPr/>
          <a:lstStyle/>
          <a:p>
            <a:pPr eaLnBrk="1" hangingPunct="1"/>
            <a:r>
              <a:rPr lang="da-DK" sz="2400" smtClean="0"/>
              <a:t>For nemhedens skyld opgiver vi lysets hastighed i luft til at være 300.000 km/sek</a:t>
            </a:r>
          </a:p>
          <a:p>
            <a:pPr eaLnBrk="1" hangingPunct="1"/>
            <a:r>
              <a:rPr lang="da-DK" sz="2400" smtClean="0"/>
              <a:t>Vi kender også bølgelængden</a:t>
            </a:r>
          </a:p>
          <a:p>
            <a:pPr eaLnBrk="1" hangingPunct="1"/>
            <a:r>
              <a:rPr lang="da-DK" sz="2400" smtClean="0"/>
              <a:t>Ved hjælp af denne formel kan vi så beregne frekvensen. </a:t>
            </a:r>
          </a:p>
          <a:p>
            <a:pPr eaLnBrk="1" hangingPunct="1"/>
            <a:r>
              <a:rPr lang="da-DK" sz="2400" smtClean="0"/>
              <a:t>Ved denne formel c=f*</a:t>
            </a:r>
            <a:br>
              <a:rPr lang="da-DK" sz="2400" smtClean="0"/>
            </a:br>
            <a:endParaRPr lang="da-DK" sz="2400" smtClean="0"/>
          </a:p>
        </p:txBody>
      </p:sp>
      <p:graphicFrame>
        <p:nvGraphicFramePr>
          <p:cNvPr id="4" name="Tabel 3"/>
          <p:cNvGraphicFramePr>
            <a:graphicFrameLocks noGrp="1"/>
          </p:cNvGraphicFramePr>
          <p:nvPr/>
        </p:nvGraphicFramePr>
        <p:xfrm>
          <a:off x="900113" y="5229225"/>
          <a:ext cx="3311970" cy="1463040"/>
        </p:xfrm>
        <a:graphic>
          <a:graphicData uri="http://schemas.openxmlformats.org/drawingml/2006/table">
            <a:tbl>
              <a:tblPr firstRow="1" bandRow="1">
                <a:tableStyleId>{5C22544A-7EE6-4342-B048-85BDC9FD1C3A}</a:tableStyleId>
              </a:tblPr>
              <a:tblGrid>
                <a:gridCol w="1395132"/>
                <a:gridCol w="812848"/>
                <a:gridCol w="1103990"/>
              </a:tblGrid>
              <a:tr h="190717">
                <a:tc>
                  <a:txBody>
                    <a:bodyPr/>
                    <a:lstStyle/>
                    <a:p>
                      <a:r>
                        <a:rPr lang="da-DK" sz="1000" dirty="0" smtClean="0"/>
                        <a:t>materiale</a:t>
                      </a:r>
                      <a:endParaRPr lang="da-DK" sz="1000" dirty="0"/>
                    </a:p>
                  </a:txBody>
                  <a:tcPr/>
                </a:tc>
                <a:tc>
                  <a:txBody>
                    <a:bodyPr/>
                    <a:lstStyle/>
                    <a:p>
                      <a:r>
                        <a:rPr lang="da-DK" sz="1000" dirty="0" err="1" smtClean="0"/>
                        <a:t>Km/sek</a:t>
                      </a:r>
                      <a:endParaRPr lang="da-DK" sz="1000" dirty="0"/>
                    </a:p>
                  </a:txBody>
                  <a:tcPr/>
                </a:tc>
                <a:tc>
                  <a:txBody>
                    <a:bodyPr/>
                    <a:lstStyle/>
                    <a:p>
                      <a:r>
                        <a:rPr lang="da-DK" sz="1000" dirty="0" smtClean="0"/>
                        <a:t>Km/t</a:t>
                      </a:r>
                      <a:endParaRPr lang="da-DK" sz="1000" dirty="0"/>
                    </a:p>
                  </a:txBody>
                  <a:tcPr/>
                </a:tc>
              </a:tr>
              <a:tr h="190717">
                <a:tc>
                  <a:txBody>
                    <a:bodyPr/>
                    <a:lstStyle/>
                    <a:p>
                      <a:r>
                        <a:rPr lang="da-DK" sz="1000" dirty="0" err="1" smtClean="0"/>
                        <a:t>Lufttomtrum</a:t>
                      </a:r>
                      <a:endParaRPr lang="da-DK" sz="1000" dirty="0"/>
                    </a:p>
                  </a:txBody>
                  <a:tcPr/>
                </a:tc>
                <a:tc>
                  <a:txBody>
                    <a:bodyPr/>
                    <a:lstStyle/>
                    <a:p>
                      <a:r>
                        <a:rPr lang="da-DK" sz="1000" dirty="0" smtClean="0"/>
                        <a:t>299.790</a:t>
                      </a:r>
                      <a:endParaRPr lang="da-DK" sz="1000" dirty="0"/>
                    </a:p>
                  </a:txBody>
                  <a:tcPr/>
                </a:tc>
                <a:tc>
                  <a:txBody>
                    <a:bodyPr/>
                    <a:lstStyle/>
                    <a:p>
                      <a:r>
                        <a:rPr lang="da-DK" sz="900" dirty="0" smtClean="0"/>
                        <a:t>1.079.244.000</a:t>
                      </a:r>
                      <a:endParaRPr lang="da-DK" sz="900" dirty="0"/>
                    </a:p>
                  </a:txBody>
                  <a:tcPr/>
                </a:tc>
              </a:tr>
              <a:tr h="190717">
                <a:tc>
                  <a:txBody>
                    <a:bodyPr/>
                    <a:lstStyle/>
                    <a:p>
                      <a:r>
                        <a:rPr lang="da-DK" sz="1000" dirty="0" smtClean="0"/>
                        <a:t>Atmosfærisk luft</a:t>
                      </a:r>
                      <a:endParaRPr lang="da-DK" sz="1000" dirty="0"/>
                    </a:p>
                  </a:txBody>
                  <a:tcPr/>
                </a:tc>
                <a:tc>
                  <a:txBody>
                    <a:bodyPr/>
                    <a:lstStyle/>
                    <a:p>
                      <a:r>
                        <a:rPr lang="da-DK" sz="1000" dirty="0" smtClean="0"/>
                        <a:t>299.700</a:t>
                      </a:r>
                      <a:endParaRPr lang="da-DK" sz="1000" dirty="0"/>
                    </a:p>
                  </a:txBody>
                  <a:tcPr/>
                </a:tc>
                <a:tc>
                  <a:txBody>
                    <a:bodyPr/>
                    <a:lstStyle/>
                    <a:p>
                      <a:r>
                        <a:rPr lang="da-DK" sz="900" dirty="0" smtClean="0"/>
                        <a:t>1.078.920.000</a:t>
                      </a:r>
                      <a:endParaRPr lang="da-DK" sz="900" dirty="0"/>
                    </a:p>
                  </a:txBody>
                  <a:tcPr/>
                </a:tc>
              </a:tr>
              <a:tr h="190717">
                <a:tc>
                  <a:txBody>
                    <a:bodyPr/>
                    <a:lstStyle/>
                    <a:p>
                      <a:r>
                        <a:rPr lang="da-DK" sz="1000" dirty="0" smtClean="0"/>
                        <a:t>Vand</a:t>
                      </a:r>
                      <a:endParaRPr lang="da-DK" sz="1000" dirty="0"/>
                    </a:p>
                  </a:txBody>
                  <a:tcPr/>
                </a:tc>
                <a:tc>
                  <a:txBody>
                    <a:bodyPr/>
                    <a:lstStyle/>
                    <a:p>
                      <a:r>
                        <a:rPr lang="da-DK" sz="1000" dirty="0" smtClean="0"/>
                        <a:t>224.900</a:t>
                      </a:r>
                      <a:endParaRPr lang="da-DK" sz="1000" dirty="0"/>
                    </a:p>
                  </a:txBody>
                  <a:tcPr/>
                </a:tc>
                <a:tc>
                  <a:txBody>
                    <a:bodyPr/>
                    <a:lstStyle/>
                    <a:p>
                      <a:r>
                        <a:rPr lang="da-DK" sz="1000" dirty="0" smtClean="0"/>
                        <a:t>809.640.000</a:t>
                      </a:r>
                      <a:endParaRPr lang="da-DK" sz="1000" dirty="0"/>
                    </a:p>
                  </a:txBody>
                  <a:tcPr/>
                </a:tc>
              </a:tr>
              <a:tr h="190717">
                <a:tc>
                  <a:txBody>
                    <a:bodyPr/>
                    <a:lstStyle/>
                    <a:p>
                      <a:r>
                        <a:rPr lang="da-DK" sz="1000" dirty="0" smtClean="0"/>
                        <a:t>Rudeglas</a:t>
                      </a:r>
                      <a:endParaRPr lang="da-DK" sz="1000" dirty="0"/>
                    </a:p>
                  </a:txBody>
                  <a:tcPr/>
                </a:tc>
                <a:tc>
                  <a:txBody>
                    <a:bodyPr/>
                    <a:lstStyle/>
                    <a:p>
                      <a:r>
                        <a:rPr lang="da-DK" sz="1000" dirty="0" smtClean="0"/>
                        <a:t>198.540</a:t>
                      </a:r>
                      <a:endParaRPr lang="da-DK" sz="1000" dirty="0"/>
                    </a:p>
                  </a:txBody>
                  <a:tcPr/>
                </a:tc>
                <a:tc>
                  <a:txBody>
                    <a:bodyPr/>
                    <a:lstStyle/>
                    <a:p>
                      <a:r>
                        <a:rPr lang="da-DK" sz="1000" dirty="0" smtClean="0"/>
                        <a:t>714.744.000</a:t>
                      </a:r>
                      <a:endParaRPr lang="da-DK" sz="1000" dirty="0"/>
                    </a:p>
                  </a:txBody>
                  <a:tcPr/>
                </a:tc>
              </a:tr>
              <a:tr h="190717">
                <a:tc>
                  <a:txBody>
                    <a:bodyPr/>
                    <a:lstStyle/>
                    <a:p>
                      <a:r>
                        <a:rPr lang="da-DK" sz="1000" dirty="0" smtClean="0"/>
                        <a:t>diamant</a:t>
                      </a:r>
                      <a:endParaRPr lang="da-DK" sz="1000" dirty="0"/>
                    </a:p>
                  </a:txBody>
                  <a:tcPr/>
                </a:tc>
                <a:tc>
                  <a:txBody>
                    <a:bodyPr/>
                    <a:lstStyle/>
                    <a:p>
                      <a:r>
                        <a:rPr lang="da-DK" sz="1000" dirty="0" smtClean="0"/>
                        <a:t>123.800</a:t>
                      </a:r>
                      <a:endParaRPr lang="da-DK" sz="1000" dirty="0"/>
                    </a:p>
                  </a:txBody>
                  <a:tcPr/>
                </a:tc>
                <a:tc>
                  <a:txBody>
                    <a:bodyPr/>
                    <a:lstStyle/>
                    <a:p>
                      <a:r>
                        <a:rPr lang="da-DK" sz="1000" dirty="0" smtClean="0"/>
                        <a:t>445.680.000</a:t>
                      </a:r>
                      <a:endParaRPr lang="da-DK" sz="10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da-DK" b="1" smtClean="0"/>
              <a:t>Refleksion af lys</a:t>
            </a:r>
          </a:p>
        </p:txBody>
      </p:sp>
      <p:sp>
        <p:nvSpPr>
          <p:cNvPr id="59395" name="Rectangle 3"/>
          <p:cNvSpPr>
            <a:spLocks noGrp="1" noChangeArrowheads="1"/>
          </p:cNvSpPr>
          <p:nvPr>
            <p:ph idx="1"/>
          </p:nvPr>
        </p:nvSpPr>
        <p:spPr>
          <a:xfrm>
            <a:off x="685800" y="1557338"/>
            <a:ext cx="8134350" cy="4967287"/>
          </a:xfrm>
        </p:spPr>
        <p:txBody>
          <a:bodyPr/>
          <a:lstStyle/>
          <a:p>
            <a:pPr eaLnBrk="1" hangingPunct="1">
              <a:lnSpc>
                <a:spcPct val="80000"/>
              </a:lnSpc>
            </a:pPr>
            <a:r>
              <a:rPr lang="da-DK" sz="2400" smtClean="0"/>
              <a:t>Vi kan se ting, fordi lysstråler, reflekteres fra objektet til vores øje.</a:t>
            </a:r>
          </a:p>
          <a:p>
            <a:pPr eaLnBrk="1" hangingPunct="1">
              <a:lnSpc>
                <a:spcPct val="80000"/>
              </a:lnSpc>
            </a:pPr>
            <a:r>
              <a:rPr lang="da-DK" sz="2400" smtClean="0"/>
              <a:t>Det er uanset om lyset bliver reflekteret af en grøn væg, et gult blad, eller to lyserøde handsker.</a:t>
            </a:r>
          </a:p>
          <a:p>
            <a:pPr eaLnBrk="1" hangingPunct="1">
              <a:lnSpc>
                <a:spcPct val="80000"/>
              </a:lnSpc>
            </a:pPr>
            <a:r>
              <a:rPr lang="da-DK" sz="2400" smtClean="0"/>
              <a:t>Vi kan så forstå, at der er forskel på om lyset kommer direkte fra lysets kilde (lampe, starinlys, solen osv. )  </a:t>
            </a:r>
          </a:p>
          <a:p>
            <a:pPr eaLnBrk="1" hangingPunct="1">
              <a:lnSpc>
                <a:spcPct val="80000"/>
              </a:lnSpc>
            </a:pPr>
            <a:r>
              <a:rPr lang="da-DK" sz="2400" smtClean="0"/>
              <a:t>eller om lyset reflekteres fra ting og sager.</a:t>
            </a:r>
          </a:p>
          <a:p>
            <a:pPr eaLnBrk="1" hangingPunct="1">
              <a:lnSpc>
                <a:spcPct val="80000"/>
              </a:lnSpc>
            </a:pPr>
            <a:r>
              <a:rPr lang="da-DK" sz="2400" smtClean="0"/>
              <a:t>Vi kalder ”selvlysende” ting for direkte lyskilder. (lampe, starinlys, solen osv. )</a:t>
            </a:r>
          </a:p>
          <a:p>
            <a:pPr eaLnBrk="1" hangingPunct="1">
              <a:lnSpc>
                <a:spcPct val="80000"/>
              </a:lnSpc>
            </a:pPr>
            <a:r>
              <a:rPr lang="da-DK" sz="2400" smtClean="0"/>
              <a:t>Ting som kun kan reflektere kaldes for indirekte lyskilder ( spejle, marker, papir, pigens læber, osv)</a:t>
            </a:r>
          </a:p>
        </p:txBody>
      </p:sp>
      <p:pic>
        <p:nvPicPr>
          <p:cNvPr id="59396" name="Picture 4" descr="vandfald"/>
          <p:cNvPicPr>
            <a:picLocks noChangeAspect="1" noChangeArrowheads="1"/>
          </p:cNvPicPr>
          <p:nvPr/>
        </p:nvPicPr>
        <p:blipFill>
          <a:blip r:embed="rId2" cstate="print"/>
          <a:srcRect/>
          <a:stretch>
            <a:fillRect/>
          </a:stretch>
        </p:blipFill>
        <p:spPr bwMode="auto">
          <a:xfrm>
            <a:off x="827088" y="1412875"/>
            <a:ext cx="7777162" cy="5010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ox(in)">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box(in)">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box(in)">
                                      <p:cBhvr>
                                        <p:cTn id="17" dur="500"/>
                                        <p:tgtEl>
                                          <p:spTgt spid="59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box(in)">
                                      <p:cBhvr>
                                        <p:cTn id="22" dur="500"/>
                                        <p:tgtEl>
                                          <p:spTgt spid="59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box(in)">
                                      <p:cBhvr>
                                        <p:cTn id="27" dur="500"/>
                                        <p:tgtEl>
                                          <p:spTgt spid="593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9395">
                                            <p:txEl>
                                              <p:pRg st="5" end="5"/>
                                            </p:txEl>
                                          </p:spTgt>
                                        </p:tgtEl>
                                        <p:attrNameLst>
                                          <p:attrName>style.visibility</p:attrName>
                                        </p:attrNameLst>
                                      </p:cBhvr>
                                      <p:to>
                                        <p:strVal val="visible"/>
                                      </p:to>
                                    </p:set>
                                    <p:animEffect transition="in" filter="box(in)">
                                      <p:cBhvr>
                                        <p:cTn id="32" dur="500"/>
                                        <p:tgtEl>
                                          <p:spTgt spid="593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9396"/>
                                        </p:tgtEl>
                                        <p:attrNameLst>
                                          <p:attrName>style.visibility</p:attrName>
                                        </p:attrNameLst>
                                      </p:cBhvr>
                                      <p:to>
                                        <p:strVal val="visible"/>
                                      </p:to>
                                    </p:set>
                                    <p:animEffect transition="in" filter="dissolve">
                                      <p:cBhvr>
                                        <p:cTn id="37" dur="500"/>
                                        <p:tgtEl>
                                          <p:spTgt spid="5939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nodeType="clickEffect">
                                  <p:stCondLst>
                                    <p:cond delay="0"/>
                                  </p:stCondLst>
                                  <p:childTnLst>
                                    <p:set>
                                      <p:cBhvr rctx="PPT">
                                        <p:cTn id="41" dur="indefinite"/>
                                        <p:tgtEl>
                                          <p:spTgt spid="59396"/>
                                        </p:tgtEl>
                                        <p:attrNameLst>
                                          <p:attrName>style.opacity</p:attrName>
                                        </p:attrNameLst>
                                      </p:cBhvr>
                                      <p:to>
                                        <p:strVal val="0.5"/>
                                      </p:to>
                                    </p:set>
                                    <p:animEffect filter="image" prLst="opacity: 0.5">
                                      <p:cBhvr rctx="IE">
                                        <p:cTn id="42" dur="indefinite"/>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20" name="Picture 4" descr="diffusrefleksion"/>
          <p:cNvPicPr>
            <a:picLocks noChangeAspect="1" noChangeArrowheads="1"/>
          </p:cNvPicPr>
          <p:nvPr/>
        </p:nvPicPr>
        <p:blipFill>
          <a:blip r:embed="rId2" cstate="print"/>
          <a:srcRect/>
          <a:stretch>
            <a:fillRect/>
          </a:stretch>
        </p:blipFill>
        <p:spPr bwMode="auto">
          <a:xfrm>
            <a:off x="1547813" y="5373688"/>
            <a:ext cx="5553075" cy="1484312"/>
          </a:xfrm>
          <a:prstGeom prst="rect">
            <a:avLst/>
          </a:prstGeom>
          <a:noFill/>
          <a:ln w="9525">
            <a:noFill/>
            <a:miter lim="800000"/>
            <a:headEnd/>
            <a:tailEnd/>
          </a:ln>
        </p:spPr>
      </p:pic>
      <p:sp>
        <p:nvSpPr>
          <p:cNvPr id="60419" name="Rectangle 3"/>
          <p:cNvSpPr>
            <a:spLocks noGrp="1" noChangeArrowheads="1"/>
          </p:cNvSpPr>
          <p:nvPr>
            <p:ph idx="1"/>
          </p:nvPr>
        </p:nvSpPr>
        <p:spPr>
          <a:xfrm>
            <a:off x="684213" y="404813"/>
            <a:ext cx="7772400" cy="5832475"/>
          </a:xfrm>
        </p:spPr>
        <p:txBody>
          <a:bodyPr/>
          <a:lstStyle/>
          <a:p>
            <a:pPr eaLnBrk="1" hangingPunct="1">
              <a:lnSpc>
                <a:spcPct val="80000"/>
              </a:lnSpc>
            </a:pPr>
            <a:r>
              <a:rPr lang="da-DK" sz="2000" smtClean="0"/>
              <a:t>Vi ser lidt nærmere på de indirekte lyskilder, altså dem som reflekterer lyset uden selv at lyse.</a:t>
            </a:r>
          </a:p>
          <a:p>
            <a:pPr eaLnBrk="1" hangingPunct="1">
              <a:lnSpc>
                <a:spcPct val="80000"/>
              </a:lnSpc>
            </a:pPr>
            <a:r>
              <a:rPr lang="da-DK" sz="2000" smtClean="0"/>
              <a:t>Her deler man refleksionen op i to former:</a:t>
            </a:r>
          </a:p>
          <a:p>
            <a:pPr lvl="1" eaLnBrk="1" hangingPunct="1">
              <a:lnSpc>
                <a:spcPct val="80000"/>
              </a:lnSpc>
            </a:pPr>
            <a:r>
              <a:rPr lang="da-DK" sz="1800" smtClean="0"/>
              <a:t>den diffuse refleksion</a:t>
            </a:r>
          </a:p>
          <a:p>
            <a:pPr lvl="1" eaLnBrk="1" hangingPunct="1">
              <a:lnSpc>
                <a:spcPct val="80000"/>
              </a:lnSpc>
            </a:pPr>
            <a:r>
              <a:rPr lang="da-DK" sz="1800" smtClean="0"/>
              <a:t>den regelmæssige refleksion</a:t>
            </a:r>
          </a:p>
          <a:p>
            <a:pPr eaLnBrk="1" hangingPunct="1">
              <a:lnSpc>
                <a:spcPct val="80000"/>
              </a:lnSpc>
            </a:pPr>
            <a:r>
              <a:rPr lang="da-DK" sz="2000" smtClean="0"/>
              <a:t>Den diffuse refleksion, betyder at lyset kastes tilbage i mange retninger, fra den reflekterende overflade. </a:t>
            </a:r>
          </a:p>
          <a:p>
            <a:pPr eaLnBrk="1" hangingPunct="1">
              <a:lnSpc>
                <a:spcPct val="80000"/>
              </a:lnSpc>
            </a:pPr>
            <a:r>
              <a:rPr lang="da-DK" sz="2000" smtClean="0"/>
              <a:t>Det skyldes at overfladen ikke er helt jævn. Et papir, en trøje og et blad, er typiske eksempler på en sådan refleksion.</a:t>
            </a:r>
          </a:p>
          <a:p>
            <a:pPr eaLnBrk="1" hangingPunct="1">
              <a:lnSpc>
                <a:spcPct val="80000"/>
              </a:lnSpc>
              <a:buFontTx/>
              <a:buNone/>
            </a:pPr>
            <a:endParaRPr lang="da-DK" sz="2000" smtClean="0"/>
          </a:p>
          <a:p>
            <a:pPr eaLnBrk="1" hangingPunct="1">
              <a:lnSpc>
                <a:spcPct val="80000"/>
              </a:lnSpc>
            </a:pPr>
            <a:endParaRPr lang="da-DK" sz="2000" smtClean="0"/>
          </a:p>
          <a:p>
            <a:pPr eaLnBrk="1" hangingPunct="1">
              <a:lnSpc>
                <a:spcPct val="80000"/>
              </a:lnSpc>
            </a:pPr>
            <a:endParaRPr lang="da-DK" sz="2000" smtClean="0"/>
          </a:p>
          <a:p>
            <a:pPr eaLnBrk="1" hangingPunct="1">
              <a:lnSpc>
                <a:spcPct val="80000"/>
              </a:lnSpc>
            </a:pPr>
            <a:r>
              <a:rPr lang="da-DK" sz="2000" smtClean="0"/>
              <a:t>Den form bruges steder, hvor man gerne vil have en stor spredninge på lyset, som fx lamper i hjemmet på gader, steder hvor man skal bruge lyset til orientering.</a:t>
            </a:r>
          </a:p>
        </p:txBody>
      </p:sp>
      <p:pic>
        <p:nvPicPr>
          <p:cNvPr id="60421" name="Picture 5" descr="refleksion i træ"/>
          <p:cNvPicPr>
            <a:picLocks noChangeAspect="1" noChangeArrowheads="1"/>
          </p:cNvPicPr>
          <p:nvPr/>
        </p:nvPicPr>
        <p:blipFill>
          <a:blip r:embed="rId3" cstate="print"/>
          <a:srcRect/>
          <a:stretch>
            <a:fillRect/>
          </a:stretch>
        </p:blipFill>
        <p:spPr bwMode="auto">
          <a:xfrm>
            <a:off x="4643438" y="3141663"/>
            <a:ext cx="4048125" cy="122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ox(in)">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box(in)">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box(in)">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box(in)">
                                      <p:cBhvr>
                                        <p:cTn id="22" dur="5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box(in)">
                                      <p:cBhvr>
                                        <p:cTn id="27" dur="500"/>
                                        <p:tgtEl>
                                          <p:spTgt spid="60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0419">
                                            <p:txEl>
                                              <p:pRg st="5" end="5"/>
                                            </p:txEl>
                                          </p:spTgt>
                                        </p:tgtEl>
                                        <p:attrNameLst>
                                          <p:attrName>style.visibility</p:attrName>
                                        </p:attrNameLst>
                                      </p:cBhvr>
                                      <p:to>
                                        <p:strVal val="visible"/>
                                      </p:to>
                                    </p:set>
                                    <p:animEffect transition="in" filter="box(in)">
                                      <p:cBhvr>
                                        <p:cTn id="32" dur="500"/>
                                        <p:tgtEl>
                                          <p:spTgt spid="604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0421"/>
                                        </p:tgtEl>
                                        <p:attrNameLst>
                                          <p:attrName>style.visibility</p:attrName>
                                        </p:attrNameLst>
                                      </p:cBhvr>
                                      <p:to>
                                        <p:strVal val="visible"/>
                                      </p:to>
                                    </p:set>
                                    <p:animEffect transition="in" filter="box(in)">
                                      <p:cBhvr>
                                        <p:cTn id="37" dur="500"/>
                                        <p:tgtEl>
                                          <p:spTgt spid="6042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0419">
                                            <p:txEl>
                                              <p:pRg st="9" end="9"/>
                                            </p:txEl>
                                          </p:spTgt>
                                        </p:tgtEl>
                                        <p:attrNameLst>
                                          <p:attrName>style.visibility</p:attrName>
                                        </p:attrNameLst>
                                      </p:cBhvr>
                                      <p:to>
                                        <p:strVal val="visible"/>
                                      </p:to>
                                    </p:set>
                                    <p:animEffect transition="in" filter="box(in)">
                                      <p:cBhvr>
                                        <p:cTn id="42" dur="500"/>
                                        <p:tgtEl>
                                          <p:spTgt spid="6041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0420"/>
                                        </p:tgtEl>
                                        <p:attrNameLst>
                                          <p:attrName>style.visibility</p:attrName>
                                        </p:attrNameLst>
                                      </p:cBhvr>
                                      <p:to>
                                        <p:strVal val="visible"/>
                                      </p:to>
                                    </p:set>
                                    <p:animEffect transition="in" filter="box(in)">
                                      <p:cBhvr>
                                        <p:cTn id="4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685800" y="792163"/>
            <a:ext cx="7772400" cy="6065837"/>
          </a:xfrm>
        </p:spPr>
        <p:txBody>
          <a:bodyPr/>
          <a:lstStyle/>
          <a:p>
            <a:pPr eaLnBrk="1" hangingPunct="1">
              <a:lnSpc>
                <a:spcPct val="80000"/>
              </a:lnSpc>
            </a:pPr>
            <a:r>
              <a:rPr lang="da-DK" sz="2400" smtClean="0"/>
              <a:t>I vores tilfælde det mere interessant med den regelmæssige refleksion, som kommer fra overflader, som er plane, helt ned i mindste størrelse. Ting som metalplader, spejle osv.</a:t>
            </a:r>
          </a:p>
          <a:p>
            <a:pPr eaLnBrk="1" hangingPunct="1">
              <a:lnSpc>
                <a:spcPct val="80000"/>
              </a:lnSpc>
              <a:buFontTx/>
              <a:buNone/>
            </a:pPr>
            <a:endParaRPr lang="da-DK" sz="2400" smtClean="0"/>
          </a:p>
          <a:p>
            <a:pPr eaLnBrk="1" hangingPunct="1">
              <a:lnSpc>
                <a:spcPct val="80000"/>
              </a:lnSpc>
              <a:buFontTx/>
              <a:buNone/>
            </a:pPr>
            <a:endParaRPr lang="da-DK" sz="2400" smtClean="0"/>
          </a:p>
          <a:p>
            <a:pPr eaLnBrk="1" hangingPunct="1">
              <a:lnSpc>
                <a:spcPct val="80000"/>
              </a:lnSpc>
            </a:pPr>
            <a:endParaRPr lang="da-DK" sz="2400" u="sng" smtClean="0"/>
          </a:p>
          <a:p>
            <a:pPr eaLnBrk="1" hangingPunct="1">
              <a:lnSpc>
                <a:spcPct val="80000"/>
              </a:lnSpc>
            </a:pPr>
            <a:endParaRPr lang="da-DK" sz="2400" u="sng" smtClean="0"/>
          </a:p>
          <a:p>
            <a:pPr eaLnBrk="1" hangingPunct="1">
              <a:lnSpc>
                <a:spcPct val="80000"/>
              </a:lnSpc>
            </a:pPr>
            <a:endParaRPr lang="da-DK" sz="2400" smtClean="0"/>
          </a:p>
          <a:p>
            <a:pPr eaLnBrk="1" hangingPunct="1">
              <a:lnSpc>
                <a:spcPct val="80000"/>
              </a:lnSpc>
            </a:pPr>
            <a:endParaRPr lang="da-DK" sz="2400" smtClean="0"/>
          </a:p>
          <a:p>
            <a:pPr eaLnBrk="1" hangingPunct="1">
              <a:lnSpc>
                <a:spcPct val="80000"/>
              </a:lnSpc>
            </a:pPr>
            <a:r>
              <a:rPr lang="da-DK" sz="2000" smtClean="0"/>
              <a:t>Når vi lyser ind på spejlet vinkelret, ser vi lyset reflekteres direkte tilbage i lampen. </a:t>
            </a:r>
          </a:p>
          <a:p>
            <a:pPr eaLnBrk="1" hangingPunct="1">
              <a:lnSpc>
                <a:spcPct val="80000"/>
              </a:lnSpc>
            </a:pPr>
            <a:r>
              <a:rPr lang="da-DK" sz="2000" smtClean="0"/>
              <a:t>Men drejer vi indgangs vinklen vi lyset på vej ud  også dreje sig.</a:t>
            </a:r>
          </a:p>
          <a:p>
            <a:pPr eaLnBrk="1" hangingPunct="1">
              <a:lnSpc>
                <a:spcPct val="80000"/>
              </a:lnSpc>
            </a:pPr>
            <a:r>
              <a:rPr lang="da-DK" sz="2000" smtClean="0"/>
              <a:t>Lysstrålen vil dreje sig det samme som indgangs lyset gør. Efter princippet indfaldsvinkel er lig udfaldsvinkel.</a:t>
            </a:r>
          </a:p>
        </p:txBody>
      </p:sp>
      <p:pic>
        <p:nvPicPr>
          <p:cNvPr id="61444" name="Picture 4" descr="regelme refleksion"/>
          <p:cNvPicPr>
            <a:picLocks noChangeAspect="1" noChangeArrowheads="1"/>
          </p:cNvPicPr>
          <p:nvPr/>
        </p:nvPicPr>
        <p:blipFill>
          <a:blip r:embed="rId2" cstate="print"/>
          <a:srcRect/>
          <a:stretch>
            <a:fillRect/>
          </a:stretch>
        </p:blipFill>
        <p:spPr bwMode="auto">
          <a:xfrm>
            <a:off x="3419475" y="2133600"/>
            <a:ext cx="5391150" cy="2162175"/>
          </a:xfrm>
          <a:prstGeom prst="rect">
            <a:avLst/>
          </a:prstGeom>
          <a:noFill/>
          <a:ln w="9525">
            <a:noFill/>
            <a:miter lim="800000"/>
            <a:headEnd/>
            <a:tailEnd/>
          </a:ln>
        </p:spPr>
      </p:pic>
      <p:pic>
        <p:nvPicPr>
          <p:cNvPr id="61445" name="Picture 5" descr="enkelt refleksion"/>
          <p:cNvPicPr>
            <a:picLocks noChangeAspect="1" noChangeArrowheads="1"/>
          </p:cNvPicPr>
          <p:nvPr/>
        </p:nvPicPr>
        <p:blipFill>
          <a:blip r:embed="rId3" cstate="print"/>
          <a:srcRect/>
          <a:stretch>
            <a:fillRect/>
          </a:stretch>
        </p:blipFill>
        <p:spPr bwMode="auto">
          <a:xfrm>
            <a:off x="1116013" y="2565400"/>
            <a:ext cx="2808287" cy="2219325"/>
          </a:xfrm>
          <a:prstGeom prst="rect">
            <a:avLst/>
          </a:prstGeom>
          <a:noFill/>
          <a:ln w="9525">
            <a:noFill/>
            <a:miter lim="800000"/>
            <a:headEnd/>
            <a:tailEnd/>
          </a:ln>
        </p:spPr>
      </p:pic>
      <p:sp>
        <p:nvSpPr>
          <p:cNvPr id="61446" name="Text Box 6"/>
          <p:cNvSpPr txBox="1">
            <a:spLocks noChangeArrowheads="1"/>
          </p:cNvSpPr>
          <p:nvPr/>
        </p:nvSpPr>
        <p:spPr bwMode="auto">
          <a:xfrm>
            <a:off x="1335088" y="3546475"/>
            <a:ext cx="1147762" cy="244475"/>
          </a:xfrm>
          <a:prstGeom prst="rect">
            <a:avLst/>
          </a:prstGeom>
          <a:noFill/>
          <a:ln w="9525">
            <a:noFill/>
            <a:miter lim="800000"/>
            <a:headEnd/>
            <a:tailEnd/>
          </a:ln>
        </p:spPr>
        <p:txBody>
          <a:bodyPr wrap="none">
            <a:spAutoFit/>
          </a:bodyPr>
          <a:lstStyle/>
          <a:p>
            <a:r>
              <a:rPr lang="da-DK" sz="1000">
                <a:solidFill>
                  <a:schemeClr val="bg1"/>
                </a:solidFill>
              </a:rPr>
              <a:t>Indgående lys</a:t>
            </a:r>
          </a:p>
        </p:txBody>
      </p:sp>
      <p:sp>
        <p:nvSpPr>
          <p:cNvPr id="61447" name="Text Box 7"/>
          <p:cNvSpPr txBox="1">
            <a:spLocks noChangeArrowheads="1"/>
          </p:cNvSpPr>
          <p:nvPr/>
        </p:nvSpPr>
        <p:spPr bwMode="auto">
          <a:xfrm>
            <a:off x="2700338" y="2781300"/>
            <a:ext cx="895350" cy="228600"/>
          </a:xfrm>
          <a:prstGeom prst="rect">
            <a:avLst/>
          </a:prstGeom>
          <a:noFill/>
          <a:ln w="9525">
            <a:noFill/>
            <a:miter lim="800000"/>
            <a:headEnd/>
            <a:tailEnd/>
          </a:ln>
        </p:spPr>
        <p:txBody>
          <a:bodyPr wrap="none">
            <a:spAutoFit/>
          </a:bodyPr>
          <a:lstStyle/>
          <a:p>
            <a:r>
              <a:rPr lang="da-DK" sz="900">
                <a:solidFill>
                  <a:schemeClr val="bg1"/>
                </a:solidFill>
              </a:rPr>
              <a:t>Lodret linie</a:t>
            </a:r>
          </a:p>
        </p:txBody>
      </p:sp>
      <p:sp>
        <p:nvSpPr>
          <p:cNvPr id="61448" name="Text Box 8"/>
          <p:cNvSpPr txBox="1">
            <a:spLocks noChangeArrowheads="1"/>
          </p:cNvSpPr>
          <p:nvPr/>
        </p:nvSpPr>
        <p:spPr bwMode="auto">
          <a:xfrm>
            <a:off x="2663825" y="3270250"/>
            <a:ext cx="1282700" cy="228600"/>
          </a:xfrm>
          <a:prstGeom prst="rect">
            <a:avLst/>
          </a:prstGeom>
          <a:noFill/>
          <a:ln w="9525">
            <a:noFill/>
            <a:miter lim="800000"/>
            <a:headEnd/>
            <a:tailEnd/>
          </a:ln>
        </p:spPr>
        <p:txBody>
          <a:bodyPr wrap="none">
            <a:spAutoFit/>
          </a:bodyPr>
          <a:lstStyle/>
          <a:p>
            <a:r>
              <a:rPr lang="da-DK" sz="900">
                <a:solidFill>
                  <a:schemeClr val="bg1"/>
                </a:solidFill>
              </a:rPr>
              <a:t>Reflekterende lys</a:t>
            </a:r>
          </a:p>
        </p:txBody>
      </p:sp>
      <p:sp>
        <p:nvSpPr>
          <p:cNvPr id="61449" name="Text Box 9"/>
          <p:cNvSpPr txBox="1">
            <a:spLocks noChangeArrowheads="1"/>
          </p:cNvSpPr>
          <p:nvPr/>
        </p:nvSpPr>
        <p:spPr bwMode="auto">
          <a:xfrm>
            <a:off x="1166813" y="4033838"/>
            <a:ext cx="1403350" cy="274637"/>
          </a:xfrm>
          <a:prstGeom prst="rect">
            <a:avLst/>
          </a:prstGeom>
          <a:noFill/>
          <a:ln w="9525">
            <a:noFill/>
            <a:miter lim="800000"/>
            <a:headEnd/>
            <a:tailEnd/>
          </a:ln>
        </p:spPr>
        <p:txBody>
          <a:bodyPr wrap="none">
            <a:spAutoFit/>
          </a:bodyPr>
          <a:lstStyle/>
          <a:p>
            <a:r>
              <a:rPr lang="da-DK" sz="1200">
                <a:solidFill>
                  <a:schemeClr val="bg1"/>
                </a:solidFill>
              </a:rPr>
              <a:t>Indfalds vinkel</a:t>
            </a:r>
          </a:p>
        </p:txBody>
      </p:sp>
      <p:sp>
        <p:nvSpPr>
          <p:cNvPr id="61450" name="Line 10"/>
          <p:cNvSpPr>
            <a:spLocks noChangeShapeType="1"/>
          </p:cNvSpPr>
          <p:nvPr/>
        </p:nvSpPr>
        <p:spPr bwMode="auto">
          <a:xfrm flipV="1">
            <a:off x="2555875" y="3933825"/>
            <a:ext cx="215900" cy="215900"/>
          </a:xfrm>
          <a:prstGeom prst="line">
            <a:avLst/>
          </a:prstGeom>
          <a:noFill/>
          <a:ln w="28575">
            <a:solidFill>
              <a:schemeClr val="bg1"/>
            </a:solidFill>
            <a:round/>
            <a:headEnd/>
            <a:tailEnd/>
          </a:ln>
        </p:spPr>
        <p:txBody>
          <a:bodyPr/>
          <a:lstStyle/>
          <a:p>
            <a:endParaRPr lang="da-DK"/>
          </a:p>
        </p:txBody>
      </p:sp>
      <p:sp>
        <p:nvSpPr>
          <p:cNvPr id="61451" name="Text Box 11"/>
          <p:cNvSpPr txBox="1">
            <a:spLocks noChangeArrowheads="1"/>
          </p:cNvSpPr>
          <p:nvPr/>
        </p:nvSpPr>
        <p:spPr bwMode="auto">
          <a:xfrm>
            <a:off x="2700338" y="4365625"/>
            <a:ext cx="1106487" cy="244475"/>
          </a:xfrm>
          <a:prstGeom prst="rect">
            <a:avLst/>
          </a:prstGeom>
          <a:noFill/>
          <a:ln w="9525">
            <a:noFill/>
            <a:miter lim="800000"/>
            <a:headEnd/>
            <a:tailEnd/>
          </a:ln>
        </p:spPr>
        <p:txBody>
          <a:bodyPr wrap="none">
            <a:spAutoFit/>
          </a:bodyPr>
          <a:lstStyle/>
          <a:p>
            <a:r>
              <a:rPr lang="da-DK" sz="1000">
                <a:solidFill>
                  <a:schemeClr val="bg1"/>
                </a:solidFill>
              </a:rPr>
              <a:t>udfaldsvinkel</a:t>
            </a:r>
          </a:p>
        </p:txBody>
      </p:sp>
      <p:sp>
        <p:nvSpPr>
          <p:cNvPr id="61453" name="Line 13"/>
          <p:cNvSpPr>
            <a:spLocks noChangeShapeType="1"/>
          </p:cNvSpPr>
          <p:nvPr/>
        </p:nvSpPr>
        <p:spPr bwMode="auto">
          <a:xfrm>
            <a:off x="2987675" y="4006850"/>
            <a:ext cx="144463" cy="358775"/>
          </a:xfrm>
          <a:prstGeom prst="line">
            <a:avLst/>
          </a:prstGeom>
          <a:noFill/>
          <a:ln w="28575">
            <a:solidFill>
              <a:schemeClr val="bg1"/>
            </a:solidFill>
            <a:round/>
            <a:headEnd/>
            <a:tailEnd/>
          </a:ln>
        </p:spPr>
        <p:txBody>
          <a:bodyPr/>
          <a:lstStyle/>
          <a:p>
            <a:endParaRPr lang="da-DK"/>
          </a:p>
        </p:txBody>
      </p:sp>
      <p:pic>
        <p:nvPicPr>
          <p:cNvPr id="61455" name="Picture 15" descr="refleksion i spejl"/>
          <p:cNvPicPr>
            <a:picLocks noChangeAspect="1" noChangeArrowheads="1"/>
          </p:cNvPicPr>
          <p:nvPr/>
        </p:nvPicPr>
        <p:blipFill>
          <a:blip r:embed="rId4" cstate="print"/>
          <a:srcRect/>
          <a:stretch>
            <a:fillRect/>
          </a:stretch>
        </p:blipFill>
        <p:spPr bwMode="auto">
          <a:xfrm>
            <a:off x="4716463" y="2276475"/>
            <a:ext cx="4048125" cy="1981200"/>
          </a:xfrm>
          <a:prstGeom prst="rect">
            <a:avLst/>
          </a:prstGeom>
          <a:noFill/>
          <a:ln w="9525">
            <a:noFill/>
            <a:miter lim="800000"/>
            <a:headEnd/>
            <a:tailEnd/>
          </a:ln>
        </p:spPr>
      </p:pic>
      <p:pic>
        <p:nvPicPr>
          <p:cNvPr id="61454" name="Picture 14" descr="plan refleksion"/>
          <p:cNvPicPr>
            <a:picLocks noChangeAspect="1" noChangeArrowheads="1"/>
          </p:cNvPicPr>
          <p:nvPr/>
        </p:nvPicPr>
        <p:blipFill>
          <a:blip r:embed="rId5" cstate="print"/>
          <a:srcRect/>
          <a:stretch>
            <a:fillRect/>
          </a:stretch>
        </p:blipFill>
        <p:spPr bwMode="auto">
          <a:xfrm>
            <a:off x="4067175" y="2565400"/>
            <a:ext cx="2041525" cy="2216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ox(in)">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44"/>
                                        </p:tgtEl>
                                        <p:attrNameLst>
                                          <p:attrName>style.visibility</p:attrName>
                                        </p:attrNameLst>
                                      </p:cBhvr>
                                      <p:to>
                                        <p:strVal val="visible"/>
                                      </p:to>
                                    </p:set>
                                    <p:animEffect transition="in" filter="box(in)">
                                      <p:cBhvr>
                                        <p:cTn id="12" dur="500"/>
                                        <p:tgtEl>
                                          <p:spTgt spid="6144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43">
                                            <p:txEl>
                                              <p:pRg st="7" end="7"/>
                                            </p:txEl>
                                          </p:spTgt>
                                        </p:tgtEl>
                                        <p:attrNameLst>
                                          <p:attrName>style.visibility</p:attrName>
                                        </p:attrNameLst>
                                      </p:cBhvr>
                                      <p:to>
                                        <p:strVal val="visible"/>
                                      </p:to>
                                    </p:set>
                                    <p:animEffect transition="in" filter="box(in)">
                                      <p:cBhvr>
                                        <p:cTn id="17" dur="500"/>
                                        <p:tgtEl>
                                          <p:spTgt spid="61443">
                                            <p:txEl>
                                              <p:pRg st="7" end="7"/>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61455"/>
                                        </p:tgtEl>
                                        <p:attrNameLst>
                                          <p:attrName>style.visibility</p:attrName>
                                        </p:attrNameLst>
                                      </p:cBhvr>
                                      <p:to>
                                        <p:strVal val="visible"/>
                                      </p:to>
                                    </p:set>
                                    <p:animEffect transition="in" filter="box(in)">
                                      <p:cBhvr>
                                        <p:cTn id="20" dur="500"/>
                                        <p:tgtEl>
                                          <p:spTgt spid="6145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61445"/>
                                        </p:tgtEl>
                                        <p:attrNameLst>
                                          <p:attrName>style.visibility</p:attrName>
                                        </p:attrNameLst>
                                      </p:cBhvr>
                                      <p:to>
                                        <p:strVal val="visible"/>
                                      </p:to>
                                    </p:set>
                                    <p:animEffect transition="in" filter="box(in)">
                                      <p:cBhvr>
                                        <p:cTn id="25" dur="500"/>
                                        <p:tgtEl>
                                          <p:spTgt spid="6144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61446"/>
                                        </p:tgtEl>
                                        <p:attrNameLst>
                                          <p:attrName>style.visibility</p:attrName>
                                        </p:attrNameLst>
                                      </p:cBhvr>
                                      <p:to>
                                        <p:strVal val="visible"/>
                                      </p:to>
                                    </p:set>
                                    <p:animEffect transition="in" filter="box(in)">
                                      <p:cBhvr>
                                        <p:cTn id="30" dur="500"/>
                                        <p:tgtEl>
                                          <p:spTgt spid="61446"/>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61448"/>
                                        </p:tgtEl>
                                        <p:attrNameLst>
                                          <p:attrName>style.visibility</p:attrName>
                                        </p:attrNameLst>
                                      </p:cBhvr>
                                      <p:to>
                                        <p:strVal val="visible"/>
                                      </p:to>
                                    </p:set>
                                    <p:animEffect transition="in" filter="box(in)">
                                      <p:cBhvr>
                                        <p:cTn id="35" dur="500"/>
                                        <p:tgtEl>
                                          <p:spTgt spid="61448"/>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1450"/>
                                        </p:tgtEl>
                                        <p:attrNameLst>
                                          <p:attrName>style.visibility</p:attrName>
                                        </p:attrNameLst>
                                      </p:cBhvr>
                                      <p:to>
                                        <p:strVal val="visible"/>
                                      </p:to>
                                    </p:set>
                                    <p:animEffect transition="in" filter="box(in)">
                                      <p:cBhvr>
                                        <p:cTn id="40" dur="500"/>
                                        <p:tgtEl>
                                          <p:spTgt spid="61450"/>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61449"/>
                                        </p:tgtEl>
                                        <p:attrNameLst>
                                          <p:attrName>style.visibility</p:attrName>
                                        </p:attrNameLst>
                                      </p:cBhvr>
                                      <p:to>
                                        <p:strVal val="visible"/>
                                      </p:to>
                                    </p:set>
                                    <p:animEffect transition="in" filter="box(in)">
                                      <p:cBhvr>
                                        <p:cTn id="43" dur="500"/>
                                        <p:tgtEl>
                                          <p:spTgt spid="61449"/>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61453"/>
                                        </p:tgtEl>
                                        <p:attrNameLst>
                                          <p:attrName>style.visibility</p:attrName>
                                        </p:attrNameLst>
                                      </p:cBhvr>
                                      <p:to>
                                        <p:strVal val="visible"/>
                                      </p:to>
                                    </p:set>
                                    <p:animEffect transition="in" filter="box(in)">
                                      <p:cBhvr>
                                        <p:cTn id="48" dur="500"/>
                                        <p:tgtEl>
                                          <p:spTgt spid="61453"/>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61451"/>
                                        </p:tgtEl>
                                        <p:attrNameLst>
                                          <p:attrName>style.visibility</p:attrName>
                                        </p:attrNameLst>
                                      </p:cBhvr>
                                      <p:to>
                                        <p:strVal val="visible"/>
                                      </p:to>
                                    </p:set>
                                    <p:animEffect transition="in" filter="box(in)">
                                      <p:cBhvr>
                                        <p:cTn id="51" dur="500"/>
                                        <p:tgtEl>
                                          <p:spTgt spid="61451"/>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61447"/>
                                        </p:tgtEl>
                                        <p:attrNameLst>
                                          <p:attrName>style.visibility</p:attrName>
                                        </p:attrNameLst>
                                      </p:cBhvr>
                                      <p:to>
                                        <p:strVal val="visible"/>
                                      </p:to>
                                    </p:set>
                                    <p:animEffect transition="in" filter="box(in)">
                                      <p:cBhvr>
                                        <p:cTn id="56" dur="500"/>
                                        <p:tgtEl>
                                          <p:spTgt spid="61447"/>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61443">
                                            <p:txEl>
                                              <p:pRg st="8" end="8"/>
                                            </p:txEl>
                                          </p:spTgt>
                                        </p:tgtEl>
                                        <p:attrNameLst>
                                          <p:attrName>style.visibility</p:attrName>
                                        </p:attrNameLst>
                                      </p:cBhvr>
                                      <p:to>
                                        <p:strVal val="visible"/>
                                      </p:to>
                                    </p:set>
                                    <p:animEffect transition="in" filter="box(in)">
                                      <p:cBhvr>
                                        <p:cTn id="61" dur="500"/>
                                        <p:tgtEl>
                                          <p:spTgt spid="6144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61443">
                                            <p:txEl>
                                              <p:pRg st="9" end="9"/>
                                            </p:txEl>
                                          </p:spTgt>
                                        </p:tgtEl>
                                        <p:attrNameLst>
                                          <p:attrName>style.visibility</p:attrName>
                                        </p:attrNameLst>
                                      </p:cBhvr>
                                      <p:to>
                                        <p:strVal val="visible"/>
                                      </p:to>
                                    </p:set>
                                    <p:animEffect transition="in" filter="box(in)">
                                      <p:cBhvr>
                                        <p:cTn id="66" dur="500"/>
                                        <p:tgtEl>
                                          <p:spTgt spid="6144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61454"/>
                                        </p:tgtEl>
                                        <p:attrNameLst>
                                          <p:attrName>style.visibility</p:attrName>
                                        </p:attrNameLst>
                                      </p:cBhvr>
                                      <p:to>
                                        <p:strVal val="visible"/>
                                      </p:to>
                                    </p:set>
                                    <p:animEffect transition="in" filter="box(in)">
                                      <p:cBhvr>
                                        <p:cTn id="71" dur="500"/>
                                        <p:tgtEl>
                                          <p:spTgt spid="61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P spid="61446" grpId="0"/>
      <p:bldP spid="61447" grpId="0"/>
      <p:bldP spid="61448" grpId="0"/>
      <p:bldP spid="61449" grpId="0"/>
      <p:bldP spid="61450" grpId="0" animBg="1"/>
      <p:bldP spid="61451" grpId="0"/>
      <p:bldP spid="614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a-DK" sz="2800" smtClean="0"/>
              <a:t>Hvad er lys?</a:t>
            </a:r>
            <a:br>
              <a:rPr lang="da-DK" sz="2800" smtClean="0"/>
            </a:br>
            <a:endParaRPr lang="da-DK" sz="2800" smtClean="0"/>
          </a:p>
        </p:txBody>
      </p:sp>
      <p:sp>
        <p:nvSpPr>
          <p:cNvPr id="58371" name="Rectangle 3"/>
          <p:cNvSpPr>
            <a:spLocks noGrp="1" noChangeArrowheads="1"/>
          </p:cNvSpPr>
          <p:nvPr>
            <p:ph idx="1"/>
          </p:nvPr>
        </p:nvSpPr>
        <p:spPr>
          <a:xfrm>
            <a:off x="685800" y="1196975"/>
            <a:ext cx="7772400" cy="5472113"/>
          </a:xfrm>
        </p:spPr>
        <p:txBody>
          <a:bodyPr/>
          <a:lstStyle/>
          <a:p>
            <a:pPr eaLnBrk="1" hangingPunct="1">
              <a:lnSpc>
                <a:spcPct val="80000"/>
              </a:lnSpc>
            </a:pPr>
            <a:r>
              <a:rPr lang="da-DK" sz="2000" smtClean="0"/>
              <a:t>Huygens kom med en teori om at lys var bølger. </a:t>
            </a:r>
          </a:p>
          <a:p>
            <a:pPr eaLnBrk="1" hangingPunct="1">
              <a:lnSpc>
                <a:spcPct val="80000"/>
              </a:lnSpc>
            </a:pPr>
            <a:r>
              <a:rPr lang="da-DK" sz="2000" smtClean="0"/>
              <a:t>Newton mente at lys var partikler. </a:t>
            </a:r>
          </a:p>
          <a:p>
            <a:pPr eaLnBrk="1" hangingPunct="1">
              <a:lnSpc>
                <a:spcPct val="80000"/>
              </a:lnSpc>
            </a:pPr>
            <a:r>
              <a:rPr lang="da-DK" sz="2000" smtClean="0"/>
              <a:t>Einstein påviste at lys, set ud fra et energi mæsigt synspunkt. Måtte betragtes som partikler. </a:t>
            </a:r>
          </a:p>
          <a:p>
            <a:pPr eaLnBrk="1" hangingPunct="1">
              <a:lnSpc>
                <a:spcPct val="80000"/>
              </a:lnSpc>
            </a:pPr>
            <a:r>
              <a:rPr lang="da-DK" sz="2000" smtClean="0"/>
              <a:t>I dag bruger vi begge begreber, både at lys er bølger og lys er partikler. Alt efter hvad vi skal undersøge med lyset. </a:t>
            </a:r>
          </a:p>
          <a:p>
            <a:pPr eaLnBrk="1" hangingPunct="1">
              <a:lnSpc>
                <a:spcPct val="80000"/>
              </a:lnSpc>
            </a:pPr>
            <a:endParaRPr lang="da-DK" sz="2000" smtClean="0"/>
          </a:p>
          <a:p>
            <a:pPr eaLnBrk="1" hangingPunct="1">
              <a:lnSpc>
                <a:spcPct val="80000"/>
              </a:lnSpc>
            </a:pPr>
            <a:r>
              <a:rPr lang="da-DK" sz="2000" smtClean="0"/>
              <a:t>Og vi har derfor valgt den </a:t>
            </a:r>
          </a:p>
          <a:p>
            <a:pPr eaLnBrk="1" hangingPunct="1">
              <a:lnSpc>
                <a:spcPct val="80000"/>
              </a:lnSpc>
              <a:buFontTx/>
              <a:buNone/>
            </a:pPr>
            <a:r>
              <a:rPr lang="da-DK" sz="2000" smtClean="0"/>
              <a:t>	gyldne middelvej, og opfundet fotonen.</a:t>
            </a:r>
          </a:p>
          <a:p>
            <a:pPr eaLnBrk="1" hangingPunct="1">
              <a:lnSpc>
                <a:spcPct val="80000"/>
              </a:lnSpc>
            </a:pPr>
            <a:r>
              <a:rPr lang="da-DK" sz="2000" smtClean="0"/>
              <a:t>Denne kan nærmest sammenlignes med bølge pakker, som er små partikler formet som bølger. </a:t>
            </a:r>
          </a:p>
          <a:p>
            <a:pPr eaLnBrk="1" hangingPunct="1">
              <a:lnSpc>
                <a:spcPct val="80000"/>
              </a:lnSpc>
            </a:pPr>
            <a:r>
              <a:rPr lang="da-DK" sz="2000" smtClean="0"/>
              <a:t>Så hvad lys er ved man faktisk ikke endnu, men i vores tid, forsker man meget i dette, </a:t>
            </a:r>
          </a:p>
          <a:p>
            <a:pPr eaLnBrk="1" hangingPunct="1">
              <a:lnSpc>
                <a:spcPct val="80000"/>
              </a:lnSpc>
            </a:pPr>
            <a:r>
              <a:rPr lang="da-DK" sz="2000" smtClean="0"/>
              <a:t>bla. Har en dansk forsker nedsat lysets hastighed, som man ellers altid har betragtet som konstant. </a:t>
            </a:r>
          </a:p>
          <a:p>
            <a:pPr eaLnBrk="1" hangingPunct="1">
              <a:lnSpc>
                <a:spcPct val="80000"/>
              </a:lnSpc>
            </a:pPr>
            <a:r>
              <a:rPr lang="da-DK" sz="2000" smtClean="0"/>
              <a:t>Men hvorfor skulle den være det, når alt andet i verden ikke er det.</a:t>
            </a:r>
          </a:p>
        </p:txBody>
      </p:sp>
      <p:pic>
        <p:nvPicPr>
          <p:cNvPr id="58372" name="Picture 4" descr="fotoner"/>
          <p:cNvPicPr>
            <a:picLocks noChangeAspect="1" noChangeArrowheads="1"/>
          </p:cNvPicPr>
          <p:nvPr/>
        </p:nvPicPr>
        <p:blipFill>
          <a:blip r:embed="rId2" cstate="print"/>
          <a:srcRect/>
          <a:stretch>
            <a:fillRect/>
          </a:stretch>
        </p:blipFill>
        <p:spPr bwMode="auto">
          <a:xfrm>
            <a:off x="5003800" y="3213100"/>
            <a:ext cx="3024188" cy="81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ox(in)">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ox(in)">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ox(in)">
                                      <p:cBhvr>
                                        <p:cTn id="17" dur="500"/>
                                        <p:tgtEl>
                                          <p:spTgt spid="58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box(in)">
                                      <p:cBhvr>
                                        <p:cTn id="22" dur="500"/>
                                        <p:tgtEl>
                                          <p:spTgt spid="583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8371">
                                            <p:txEl>
                                              <p:pRg st="5" end="5"/>
                                            </p:txEl>
                                          </p:spTgt>
                                        </p:tgtEl>
                                        <p:attrNameLst>
                                          <p:attrName>style.visibility</p:attrName>
                                        </p:attrNameLst>
                                      </p:cBhvr>
                                      <p:to>
                                        <p:strVal val="visible"/>
                                      </p:to>
                                    </p:set>
                                    <p:animEffect transition="in" filter="box(in)">
                                      <p:cBhvr>
                                        <p:cTn id="27" dur="500"/>
                                        <p:tgtEl>
                                          <p:spTgt spid="58371">
                                            <p:txEl>
                                              <p:pRg st="5" end="5"/>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8371">
                                            <p:txEl>
                                              <p:pRg st="6" end="6"/>
                                            </p:txEl>
                                          </p:spTgt>
                                        </p:tgtEl>
                                        <p:attrNameLst>
                                          <p:attrName>style.visibility</p:attrName>
                                        </p:attrNameLst>
                                      </p:cBhvr>
                                      <p:to>
                                        <p:strVal val="visible"/>
                                      </p:to>
                                    </p:set>
                                    <p:animEffect transition="in" filter="box(in)">
                                      <p:cBhvr>
                                        <p:cTn id="30" dur="500"/>
                                        <p:tgtEl>
                                          <p:spTgt spid="58371">
                                            <p:txEl>
                                              <p:pRg st="6" end="6"/>
                                            </p:txEl>
                                          </p:spTgt>
                                        </p:tgtEl>
                                      </p:cBhvr>
                                    </p:animEffec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58372"/>
                                        </p:tgtEl>
                                        <p:attrNameLst>
                                          <p:attrName>style.visibility</p:attrName>
                                        </p:attrNameLst>
                                      </p:cBhvr>
                                      <p:to>
                                        <p:strVal val="visible"/>
                                      </p:to>
                                    </p:set>
                                    <p:anim calcmode="lin" valueType="num">
                                      <p:cBhvr additive="base">
                                        <p:cTn id="34" dur="500" fill="hold"/>
                                        <p:tgtEl>
                                          <p:spTgt spid="58372"/>
                                        </p:tgtEl>
                                        <p:attrNameLst>
                                          <p:attrName>ppt_x</p:attrName>
                                        </p:attrNameLst>
                                      </p:cBhvr>
                                      <p:tavLst>
                                        <p:tav tm="0">
                                          <p:val>
                                            <p:strVal val="#ppt_x"/>
                                          </p:val>
                                        </p:tav>
                                        <p:tav tm="100000">
                                          <p:val>
                                            <p:strVal val="#ppt_x"/>
                                          </p:val>
                                        </p:tav>
                                      </p:tavLst>
                                    </p:anim>
                                    <p:anim calcmode="lin" valueType="num">
                                      <p:cBhvr additive="base">
                                        <p:cTn id="35"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58371">
                                            <p:txEl>
                                              <p:pRg st="7" end="7"/>
                                            </p:txEl>
                                          </p:spTgt>
                                        </p:tgtEl>
                                        <p:attrNameLst>
                                          <p:attrName>style.visibility</p:attrName>
                                        </p:attrNameLst>
                                      </p:cBhvr>
                                      <p:to>
                                        <p:strVal val="visible"/>
                                      </p:to>
                                    </p:set>
                                    <p:animEffect transition="in" filter="box(in)">
                                      <p:cBhvr>
                                        <p:cTn id="40" dur="500"/>
                                        <p:tgtEl>
                                          <p:spTgt spid="5837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58371">
                                            <p:txEl>
                                              <p:pRg st="8" end="8"/>
                                            </p:txEl>
                                          </p:spTgt>
                                        </p:tgtEl>
                                        <p:attrNameLst>
                                          <p:attrName>style.visibility</p:attrName>
                                        </p:attrNameLst>
                                      </p:cBhvr>
                                      <p:to>
                                        <p:strVal val="visible"/>
                                      </p:to>
                                    </p:set>
                                    <p:animEffect transition="in" filter="box(in)">
                                      <p:cBhvr>
                                        <p:cTn id="45" dur="500"/>
                                        <p:tgtEl>
                                          <p:spTgt spid="58371">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58371">
                                            <p:txEl>
                                              <p:pRg st="9" end="9"/>
                                            </p:txEl>
                                          </p:spTgt>
                                        </p:tgtEl>
                                        <p:attrNameLst>
                                          <p:attrName>style.visibility</p:attrName>
                                        </p:attrNameLst>
                                      </p:cBhvr>
                                      <p:to>
                                        <p:strVal val="visible"/>
                                      </p:to>
                                    </p:set>
                                    <p:animEffect transition="in" filter="box(in)">
                                      <p:cBhvr>
                                        <p:cTn id="50" dur="500"/>
                                        <p:tgtEl>
                                          <p:spTgt spid="58371">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58371">
                                            <p:txEl>
                                              <p:pRg st="10" end="10"/>
                                            </p:txEl>
                                          </p:spTgt>
                                        </p:tgtEl>
                                        <p:attrNameLst>
                                          <p:attrName>style.visibility</p:attrName>
                                        </p:attrNameLst>
                                      </p:cBhvr>
                                      <p:to>
                                        <p:strVal val="visible"/>
                                      </p:to>
                                    </p:set>
                                    <p:animEffect transition="in" filter="box(in)">
                                      <p:cBhvr>
                                        <p:cTn id="55" dur="500"/>
                                        <p:tgtEl>
                                          <p:spTgt spid="583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da-DK" smtClean="0"/>
              <a:t>Det siger Gabs:</a:t>
            </a:r>
          </a:p>
        </p:txBody>
      </p:sp>
      <p:sp>
        <p:nvSpPr>
          <p:cNvPr id="62467" name="Rectangle 3"/>
          <p:cNvSpPr>
            <a:spLocks noGrp="1" noChangeArrowheads="1"/>
          </p:cNvSpPr>
          <p:nvPr>
            <p:ph idx="1"/>
          </p:nvPr>
        </p:nvSpPr>
        <p:spPr/>
        <p:txBody>
          <a:bodyPr/>
          <a:lstStyle/>
          <a:p>
            <a:pPr eaLnBrk="1" hangingPunct="1"/>
            <a:r>
              <a:rPr lang="da-DK" sz="2800" smtClean="0"/>
              <a:t>Lys reflekteres, når det kastes tilbage fra en flade.</a:t>
            </a:r>
          </a:p>
          <a:p>
            <a:pPr eaLnBrk="1" hangingPunct="1"/>
            <a:r>
              <a:rPr lang="da-DK" sz="2800" smtClean="0"/>
              <a:t>Er fladen ujævn har vi en diffus refleksion, som gå i alle retninger</a:t>
            </a:r>
          </a:p>
          <a:p>
            <a:pPr eaLnBrk="1" hangingPunct="1"/>
            <a:r>
              <a:rPr lang="da-DK" sz="2800" smtClean="0"/>
              <a:t>Er fladen helt plan har vi en regelmæssig refleksion. Her kan vi aflæse indfaldsvinkel og udfaldsvinkel.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box(in)">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box(in)">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box(in)">
                                      <p:cBhvr>
                                        <p:cTn id="17"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44450"/>
            <a:ext cx="7772400" cy="1143000"/>
          </a:xfrm>
        </p:spPr>
        <p:txBody>
          <a:bodyPr/>
          <a:lstStyle/>
          <a:p>
            <a:pPr eaLnBrk="1" hangingPunct="1"/>
            <a:r>
              <a:rPr lang="da-DK" b="1" smtClean="0"/>
              <a:t>Spejlbilleder</a:t>
            </a:r>
          </a:p>
        </p:txBody>
      </p:sp>
      <p:sp>
        <p:nvSpPr>
          <p:cNvPr id="63491" name="Rectangle 3"/>
          <p:cNvSpPr>
            <a:spLocks noGrp="1" noChangeArrowheads="1"/>
          </p:cNvSpPr>
          <p:nvPr>
            <p:ph idx="1"/>
          </p:nvPr>
        </p:nvSpPr>
        <p:spPr>
          <a:xfrm>
            <a:off x="685800" y="981075"/>
            <a:ext cx="7772400" cy="4114800"/>
          </a:xfrm>
        </p:spPr>
        <p:txBody>
          <a:bodyPr/>
          <a:lstStyle/>
          <a:p>
            <a:pPr eaLnBrk="1" hangingPunct="1"/>
            <a:r>
              <a:rPr lang="da-DK" sz="2800" smtClean="0"/>
              <a:t>Hver gang vi ser i et spejl, får vi opfattelsen af, at der på den anden side i samme afstand står en person, som ligner os meget.</a:t>
            </a:r>
          </a:p>
          <a:p>
            <a:pPr eaLnBrk="1" hangingPunct="1"/>
            <a:r>
              <a:rPr lang="da-DK" sz="2800" smtClean="0"/>
              <a:t>Et forsøg viser at vi kan ”tænde” et starinlys med et spejl, hvis bare er placeret på samme måde på den anden side af spejlet.</a:t>
            </a:r>
          </a:p>
        </p:txBody>
      </p:sp>
      <p:pic>
        <p:nvPicPr>
          <p:cNvPr id="63492" name="Picture 4" descr="spejl a2"/>
          <p:cNvPicPr>
            <a:picLocks noChangeAspect="1" noChangeArrowheads="1"/>
          </p:cNvPicPr>
          <p:nvPr/>
        </p:nvPicPr>
        <p:blipFill>
          <a:blip r:embed="rId2" cstate="print"/>
          <a:srcRect/>
          <a:stretch>
            <a:fillRect/>
          </a:stretch>
        </p:blipFill>
        <p:spPr bwMode="auto">
          <a:xfrm>
            <a:off x="395288" y="4581525"/>
            <a:ext cx="4248150" cy="2063750"/>
          </a:xfrm>
          <a:prstGeom prst="rect">
            <a:avLst/>
          </a:prstGeom>
          <a:noFill/>
          <a:ln w="9525">
            <a:noFill/>
            <a:miter lim="800000"/>
            <a:headEnd/>
            <a:tailEnd/>
          </a:ln>
        </p:spPr>
      </p:pic>
      <p:pic>
        <p:nvPicPr>
          <p:cNvPr id="63494" name="Picture 6" descr="spejl a1"/>
          <p:cNvPicPr>
            <a:picLocks noChangeAspect="1" noChangeArrowheads="1"/>
          </p:cNvPicPr>
          <p:nvPr/>
        </p:nvPicPr>
        <p:blipFill>
          <a:blip r:embed="rId3" cstate="print"/>
          <a:srcRect/>
          <a:stretch>
            <a:fillRect/>
          </a:stretch>
        </p:blipFill>
        <p:spPr bwMode="auto">
          <a:xfrm>
            <a:off x="4903788" y="4581525"/>
            <a:ext cx="4240212" cy="2016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ox(in)">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box(in)">
                                      <p:cBhvr>
                                        <p:cTn id="12" dur="500"/>
                                        <p:tgtEl>
                                          <p:spTgt spid="63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3492"/>
                                        </p:tgtEl>
                                        <p:attrNameLst>
                                          <p:attrName>style.visibility</p:attrName>
                                        </p:attrNameLst>
                                      </p:cBhvr>
                                      <p:to>
                                        <p:strVal val="visible"/>
                                      </p:to>
                                    </p:set>
                                    <p:animEffect transition="in" filter="box(in)">
                                      <p:cBhvr>
                                        <p:cTn id="17" dur="500"/>
                                        <p:tgtEl>
                                          <p:spTgt spid="6349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3494"/>
                                        </p:tgtEl>
                                        <p:attrNameLst>
                                          <p:attrName>style.visibility</p:attrName>
                                        </p:attrNameLst>
                                      </p:cBhvr>
                                      <p:to>
                                        <p:strVal val="visible"/>
                                      </p:to>
                                    </p:set>
                                    <p:animEffect transition="in" filter="box(in)">
                                      <p:cBhvr>
                                        <p:cTn id="22"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6500" name="Picture 4" descr="spejl a2"/>
          <p:cNvPicPr>
            <a:picLocks noChangeAspect="1" noChangeArrowheads="1"/>
          </p:cNvPicPr>
          <p:nvPr/>
        </p:nvPicPr>
        <p:blipFill>
          <a:blip r:embed="rId2" cstate="print"/>
          <a:srcRect/>
          <a:stretch>
            <a:fillRect/>
          </a:stretch>
        </p:blipFill>
        <p:spPr bwMode="auto">
          <a:xfrm>
            <a:off x="0" y="0"/>
            <a:ext cx="3203575" cy="2068513"/>
          </a:xfrm>
          <a:prstGeom prst="rect">
            <a:avLst/>
          </a:prstGeom>
          <a:noFill/>
          <a:ln w="9525">
            <a:noFill/>
            <a:miter lim="800000"/>
            <a:headEnd/>
            <a:tailEnd/>
          </a:ln>
        </p:spPr>
      </p:pic>
      <p:pic>
        <p:nvPicPr>
          <p:cNvPr id="106501" name="Picture 5" descr="spejl a1"/>
          <p:cNvPicPr>
            <a:picLocks noChangeAspect="1" noChangeArrowheads="1"/>
          </p:cNvPicPr>
          <p:nvPr/>
        </p:nvPicPr>
        <p:blipFill>
          <a:blip r:embed="rId3" cstate="print"/>
          <a:srcRect/>
          <a:stretch>
            <a:fillRect/>
          </a:stretch>
        </p:blipFill>
        <p:spPr bwMode="auto">
          <a:xfrm>
            <a:off x="0" y="2133600"/>
            <a:ext cx="3203575" cy="2763838"/>
          </a:xfrm>
          <a:prstGeom prst="rect">
            <a:avLst/>
          </a:prstGeom>
          <a:noFill/>
          <a:ln w="9525">
            <a:noFill/>
            <a:miter lim="800000"/>
            <a:headEnd/>
            <a:tailEnd/>
          </a:ln>
        </p:spPr>
      </p:pic>
      <p:pic>
        <p:nvPicPr>
          <p:cNvPr id="106502" name="Picture 6" descr="spejl a"/>
          <p:cNvPicPr>
            <a:picLocks noChangeAspect="1" noChangeArrowheads="1"/>
          </p:cNvPicPr>
          <p:nvPr/>
        </p:nvPicPr>
        <p:blipFill>
          <a:blip r:embed="rId4" cstate="print"/>
          <a:srcRect/>
          <a:stretch>
            <a:fillRect/>
          </a:stretch>
        </p:blipFill>
        <p:spPr bwMode="auto">
          <a:xfrm>
            <a:off x="3492500" y="0"/>
            <a:ext cx="4175125" cy="2070100"/>
          </a:xfrm>
          <a:prstGeom prst="rect">
            <a:avLst/>
          </a:prstGeom>
          <a:noFill/>
          <a:ln w="9525">
            <a:noFill/>
            <a:miter lim="800000"/>
            <a:headEnd/>
            <a:tailEnd/>
          </a:ln>
        </p:spPr>
      </p:pic>
      <p:pic>
        <p:nvPicPr>
          <p:cNvPr id="106503" name="Picture 7" descr="spejl b"/>
          <p:cNvPicPr>
            <a:picLocks noChangeAspect="1" noChangeArrowheads="1"/>
          </p:cNvPicPr>
          <p:nvPr/>
        </p:nvPicPr>
        <p:blipFill>
          <a:blip r:embed="rId5" cstate="print"/>
          <a:srcRect/>
          <a:stretch>
            <a:fillRect/>
          </a:stretch>
        </p:blipFill>
        <p:spPr bwMode="auto">
          <a:xfrm>
            <a:off x="3492500" y="2205038"/>
            <a:ext cx="4103688" cy="2663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box(in)">
                                      <p:cBhvr>
                                        <p:cTn id="7" dur="500"/>
                                        <p:tgtEl>
                                          <p:spTgt spid="1065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6501"/>
                                        </p:tgtEl>
                                        <p:attrNameLst>
                                          <p:attrName>style.visibility</p:attrName>
                                        </p:attrNameLst>
                                      </p:cBhvr>
                                      <p:to>
                                        <p:strVal val="visible"/>
                                      </p:to>
                                    </p:set>
                                    <p:animEffect transition="in" filter="box(in)">
                                      <p:cBhvr>
                                        <p:cTn id="12" dur="500"/>
                                        <p:tgtEl>
                                          <p:spTgt spid="1065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6502"/>
                                        </p:tgtEl>
                                        <p:attrNameLst>
                                          <p:attrName>style.visibility</p:attrName>
                                        </p:attrNameLst>
                                      </p:cBhvr>
                                      <p:to>
                                        <p:strVal val="visible"/>
                                      </p:to>
                                    </p:set>
                                    <p:animEffect transition="in" filter="box(in)">
                                      <p:cBhvr>
                                        <p:cTn id="17" dur="500"/>
                                        <p:tgtEl>
                                          <p:spTgt spid="10650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6503"/>
                                        </p:tgtEl>
                                        <p:attrNameLst>
                                          <p:attrName>style.visibility</p:attrName>
                                        </p:attrNameLst>
                                      </p:cBhvr>
                                      <p:to>
                                        <p:strVal val="visible"/>
                                      </p:to>
                                    </p:set>
                                    <p:animEffect transition="in" filter="box(in)">
                                      <p:cBhvr>
                                        <p:cTn id="22" dur="5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6" name="Picture 4" descr="to lys på et bord 118 øverst"/>
          <p:cNvPicPr>
            <a:picLocks noChangeAspect="1" noChangeArrowheads="1"/>
          </p:cNvPicPr>
          <p:nvPr/>
        </p:nvPicPr>
        <p:blipFill>
          <a:blip r:embed="rId2" cstate="print"/>
          <a:srcRect/>
          <a:stretch>
            <a:fillRect/>
          </a:stretch>
        </p:blipFill>
        <p:spPr bwMode="auto">
          <a:xfrm>
            <a:off x="1763713" y="3398838"/>
            <a:ext cx="5476875" cy="3343275"/>
          </a:xfrm>
          <a:prstGeom prst="rect">
            <a:avLst/>
          </a:prstGeom>
          <a:noFill/>
          <a:ln w="9525">
            <a:noFill/>
            <a:miter lim="800000"/>
            <a:headEnd/>
            <a:tailEnd/>
          </a:ln>
        </p:spPr>
      </p:pic>
      <p:sp>
        <p:nvSpPr>
          <p:cNvPr id="64515" name="Rectangle 3"/>
          <p:cNvSpPr>
            <a:spLocks noGrp="1" noChangeArrowheads="1"/>
          </p:cNvSpPr>
          <p:nvPr>
            <p:ph idx="1"/>
          </p:nvPr>
        </p:nvSpPr>
        <p:spPr>
          <a:xfrm>
            <a:off x="685800" y="260350"/>
            <a:ext cx="7772400" cy="3097213"/>
          </a:xfrm>
        </p:spPr>
        <p:txBody>
          <a:bodyPr/>
          <a:lstStyle/>
          <a:p>
            <a:pPr eaLnBrk="1" hangingPunct="1"/>
            <a:r>
              <a:rPr lang="da-DK" smtClean="0"/>
              <a:t>Det skyldes igen at lysets indfaldsvinkel i spejlet er den samme som udfaldsvinklen på den anden side af spejlet</a:t>
            </a:r>
          </a:p>
          <a:p>
            <a:pPr eaLnBrk="1" hangingPunct="1"/>
            <a:r>
              <a:rPr lang="da-DK" smtClean="0"/>
              <a:t>Vinklerne er lige store a=b=c </a:t>
            </a:r>
          </a:p>
          <a:p>
            <a:pPr eaLnBrk="1" hangingPunct="1">
              <a:buFontTx/>
              <a:buNone/>
            </a:pPr>
            <a:endParaRPr lang="da-DK" smtClean="0"/>
          </a:p>
        </p:txBody>
      </p:sp>
      <p:sp>
        <p:nvSpPr>
          <p:cNvPr id="37892" name="Freeform 6"/>
          <p:cNvSpPr>
            <a:spLocks/>
          </p:cNvSpPr>
          <p:nvPr/>
        </p:nvSpPr>
        <p:spPr bwMode="auto">
          <a:xfrm>
            <a:off x="4284663" y="4117975"/>
            <a:ext cx="287337" cy="85725"/>
          </a:xfrm>
          <a:custGeom>
            <a:avLst/>
            <a:gdLst>
              <a:gd name="T0" fmla="*/ 0 w 181"/>
              <a:gd name="T1" fmla="*/ 0 h 54"/>
              <a:gd name="T2" fmla="*/ 226813691 w 181"/>
              <a:gd name="T3" fmla="*/ 115927204 h 54"/>
              <a:gd name="T4" fmla="*/ 456146738 w 181"/>
              <a:gd name="T5" fmla="*/ 115927204 h 54"/>
              <a:gd name="T6" fmla="*/ 0 60000 65536"/>
              <a:gd name="T7" fmla="*/ 0 60000 65536"/>
              <a:gd name="T8" fmla="*/ 0 60000 65536"/>
              <a:gd name="T9" fmla="*/ 0 w 181"/>
              <a:gd name="T10" fmla="*/ 0 h 54"/>
              <a:gd name="T11" fmla="*/ 181 w 181"/>
              <a:gd name="T12" fmla="*/ 54 h 54"/>
            </a:gdLst>
            <a:ahLst/>
            <a:cxnLst>
              <a:cxn ang="T6">
                <a:pos x="T0" y="T1"/>
              </a:cxn>
              <a:cxn ang="T7">
                <a:pos x="T2" y="T3"/>
              </a:cxn>
              <a:cxn ang="T8">
                <a:pos x="T4" y="T5"/>
              </a:cxn>
            </a:cxnLst>
            <a:rect l="T9" t="T10" r="T11" b="T12"/>
            <a:pathLst>
              <a:path w="181" h="54">
                <a:moveTo>
                  <a:pt x="0" y="0"/>
                </a:moveTo>
                <a:cubicBezTo>
                  <a:pt x="30" y="19"/>
                  <a:pt x="60" y="38"/>
                  <a:pt x="90" y="46"/>
                </a:cubicBezTo>
                <a:cubicBezTo>
                  <a:pt x="120" y="54"/>
                  <a:pt x="166" y="46"/>
                  <a:pt x="181" y="46"/>
                </a:cubicBezTo>
              </a:path>
            </a:pathLst>
          </a:custGeom>
          <a:noFill/>
          <a:ln w="28575" cmpd="sng">
            <a:solidFill>
              <a:schemeClr val="bg1"/>
            </a:solidFill>
            <a:round/>
            <a:headEnd/>
            <a:tailEnd/>
          </a:ln>
        </p:spPr>
        <p:txBody>
          <a:bodyPr/>
          <a:lstStyle/>
          <a:p>
            <a:endParaRPr lang="da-DK"/>
          </a:p>
        </p:txBody>
      </p:sp>
      <p:sp>
        <p:nvSpPr>
          <p:cNvPr id="37893" name="Text Box 7"/>
          <p:cNvSpPr txBox="1">
            <a:spLocks noChangeArrowheads="1"/>
          </p:cNvSpPr>
          <p:nvPr/>
        </p:nvSpPr>
        <p:spPr bwMode="auto">
          <a:xfrm>
            <a:off x="4192588" y="4117975"/>
            <a:ext cx="285750" cy="274638"/>
          </a:xfrm>
          <a:prstGeom prst="rect">
            <a:avLst/>
          </a:prstGeom>
          <a:noFill/>
          <a:ln w="9525">
            <a:noFill/>
            <a:miter lim="800000"/>
            <a:headEnd/>
            <a:tailEnd/>
          </a:ln>
        </p:spPr>
        <p:txBody>
          <a:bodyPr wrap="none">
            <a:spAutoFit/>
          </a:bodyPr>
          <a:lstStyle/>
          <a:p>
            <a:r>
              <a:rPr lang="da-DK" sz="1200">
                <a:solidFill>
                  <a:schemeClr val="bg1"/>
                </a:solidFill>
              </a:rPr>
              <a:t>a</a:t>
            </a:r>
          </a:p>
        </p:txBody>
      </p:sp>
      <p:sp>
        <p:nvSpPr>
          <p:cNvPr id="37894" name="Freeform 10"/>
          <p:cNvSpPr>
            <a:spLocks/>
          </p:cNvSpPr>
          <p:nvPr/>
        </p:nvSpPr>
        <p:spPr bwMode="auto">
          <a:xfrm>
            <a:off x="4140200" y="3757613"/>
            <a:ext cx="431800" cy="73025"/>
          </a:xfrm>
          <a:custGeom>
            <a:avLst/>
            <a:gdLst>
              <a:gd name="T0" fmla="*/ 685482391 w 272"/>
              <a:gd name="T1" fmla="*/ 115927199 h 46"/>
              <a:gd name="T2" fmla="*/ 342741195 w 272"/>
              <a:gd name="T3" fmla="*/ 0 h 46"/>
              <a:gd name="T4" fmla="*/ 0 w 272"/>
              <a:gd name="T5" fmla="*/ 115927199 h 46"/>
              <a:gd name="T6" fmla="*/ 0 60000 65536"/>
              <a:gd name="T7" fmla="*/ 0 60000 65536"/>
              <a:gd name="T8" fmla="*/ 0 60000 65536"/>
              <a:gd name="T9" fmla="*/ 0 w 272"/>
              <a:gd name="T10" fmla="*/ 0 h 46"/>
              <a:gd name="T11" fmla="*/ 272 w 272"/>
              <a:gd name="T12" fmla="*/ 46 h 46"/>
            </a:gdLst>
            <a:ahLst/>
            <a:cxnLst>
              <a:cxn ang="T6">
                <a:pos x="T0" y="T1"/>
              </a:cxn>
              <a:cxn ang="T7">
                <a:pos x="T2" y="T3"/>
              </a:cxn>
              <a:cxn ang="T8">
                <a:pos x="T4" y="T5"/>
              </a:cxn>
            </a:cxnLst>
            <a:rect l="T9" t="T10" r="T11" b="T12"/>
            <a:pathLst>
              <a:path w="272" h="46">
                <a:moveTo>
                  <a:pt x="272" y="46"/>
                </a:moveTo>
                <a:cubicBezTo>
                  <a:pt x="226" y="23"/>
                  <a:pt x="181" y="0"/>
                  <a:pt x="136" y="0"/>
                </a:cubicBezTo>
                <a:cubicBezTo>
                  <a:pt x="91" y="0"/>
                  <a:pt x="23" y="31"/>
                  <a:pt x="0" y="46"/>
                </a:cubicBezTo>
              </a:path>
            </a:pathLst>
          </a:custGeom>
          <a:noFill/>
          <a:ln w="28575" cmpd="sng">
            <a:solidFill>
              <a:schemeClr val="bg1"/>
            </a:solidFill>
            <a:round/>
            <a:headEnd/>
            <a:tailEnd/>
          </a:ln>
        </p:spPr>
        <p:txBody>
          <a:bodyPr/>
          <a:lstStyle/>
          <a:p>
            <a:endParaRPr lang="da-DK"/>
          </a:p>
        </p:txBody>
      </p:sp>
      <p:sp>
        <p:nvSpPr>
          <p:cNvPr id="37895" name="Text Box 11"/>
          <p:cNvSpPr txBox="1">
            <a:spLocks noChangeArrowheads="1"/>
          </p:cNvSpPr>
          <p:nvPr/>
        </p:nvSpPr>
        <p:spPr bwMode="auto">
          <a:xfrm>
            <a:off x="4119563" y="3497263"/>
            <a:ext cx="285750" cy="274637"/>
          </a:xfrm>
          <a:prstGeom prst="rect">
            <a:avLst/>
          </a:prstGeom>
          <a:noFill/>
          <a:ln w="9525">
            <a:noFill/>
            <a:miter lim="800000"/>
            <a:headEnd/>
            <a:tailEnd/>
          </a:ln>
        </p:spPr>
        <p:txBody>
          <a:bodyPr wrap="none">
            <a:spAutoFit/>
          </a:bodyPr>
          <a:lstStyle/>
          <a:p>
            <a:r>
              <a:rPr lang="da-DK" sz="1200">
                <a:solidFill>
                  <a:schemeClr val="bg1"/>
                </a:solidFill>
              </a:rPr>
              <a:t>b</a:t>
            </a:r>
          </a:p>
        </p:txBody>
      </p:sp>
      <p:sp>
        <p:nvSpPr>
          <p:cNvPr id="37896" name="Freeform 12"/>
          <p:cNvSpPr>
            <a:spLocks/>
          </p:cNvSpPr>
          <p:nvPr/>
        </p:nvSpPr>
        <p:spPr bwMode="auto">
          <a:xfrm>
            <a:off x="4643438" y="4191000"/>
            <a:ext cx="360362" cy="142875"/>
          </a:xfrm>
          <a:custGeom>
            <a:avLst/>
            <a:gdLst>
              <a:gd name="T0" fmla="*/ 572073926 w 227"/>
              <a:gd name="T1" fmla="*/ 0 h 90"/>
              <a:gd name="T2" fmla="*/ 342740782 w 227"/>
              <a:gd name="T3" fmla="*/ 113407836 h 90"/>
              <a:gd name="T4" fmla="*/ 0 w 227"/>
              <a:gd name="T5" fmla="*/ 226814085 h 90"/>
              <a:gd name="T6" fmla="*/ 0 60000 65536"/>
              <a:gd name="T7" fmla="*/ 0 60000 65536"/>
              <a:gd name="T8" fmla="*/ 0 60000 65536"/>
              <a:gd name="T9" fmla="*/ 0 w 227"/>
              <a:gd name="T10" fmla="*/ 0 h 90"/>
              <a:gd name="T11" fmla="*/ 227 w 227"/>
              <a:gd name="T12" fmla="*/ 90 h 90"/>
            </a:gdLst>
            <a:ahLst/>
            <a:cxnLst>
              <a:cxn ang="T6">
                <a:pos x="T0" y="T1"/>
              </a:cxn>
              <a:cxn ang="T7">
                <a:pos x="T2" y="T3"/>
              </a:cxn>
              <a:cxn ang="T8">
                <a:pos x="T4" y="T5"/>
              </a:cxn>
            </a:cxnLst>
            <a:rect l="T9" t="T10" r="T11" b="T12"/>
            <a:pathLst>
              <a:path w="227" h="90">
                <a:moveTo>
                  <a:pt x="227" y="0"/>
                </a:moveTo>
                <a:cubicBezTo>
                  <a:pt x="200" y="15"/>
                  <a:pt x="174" y="30"/>
                  <a:pt x="136" y="45"/>
                </a:cubicBezTo>
                <a:cubicBezTo>
                  <a:pt x="98" y="60"/>
                  <a:pt x="45" y="75"/>
                  <a:pt x="0" y="90"/>
                </a:cubicBezTo>
              </a:path>
            </a:pathLst>
          </a:custGeom>
          <a:noFill/>
          <a:ln w="28575" cmpd="sng">
            <a:solidFill>
              <a:schemeClr val="bg1"/>
            </a:solidFill>
            <a:round/>
            <a:headEnd/>
            <a:tailEnd/>
          </a:ln>
        </p:spPr>
        <p:txBody>
          <a:bodyPr/>
          <a:lstStyle/>
          <a:p>
            <a:endParaRPr lang="da-DK"/>
          </a:p>
        </p:txBody>
      </p:sp>
      <p:sp>
        <p:nvSpPr>
          <p:cNvPr id="37897" name="Text Box 13"/>
          <p:cNvSpPr txBox="1">
            <a:spLocks noChangeArrowheads="1"/>
          </p:cNvSpPr>
          <p:nvPr/>
        </p:nvSpPr>
        <p:spPr bwMode="auto">
          <a:xfrm>
            <a:off x="4787900" y="4217988"/>
            <a:ext cx="285750" cy="274637"/>
          </a:xfrm>
          <a:prstGeom prst="rect">
            <a:avLst/>
          </a:prstGeom>
          <a:noFill/>
          <a:ln w="9525">
            <a:noFill/>
            <a:miter lim="800000"/>
            <a:headEnd/>
            <a:tailEnd/>
          </a:ln>
        </p:spPr>
        <p:txBody>
          <a:bodyPr wrap="none">
            <a:spAutoFit/>
          </a:bodyPr>
          <a:lstStyle/>
          <a:p>
            <a:r>
              <a:rPr lang="da-DK" sz="1200">
                <a:solidFill>
                  <a:schemeClr val="bg1"/>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ox(in)">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box(in)">
                                      <p:cBhvr>
                                        <p:cTn id="12" dur="500"/>
                                        <p:tgtEl>
                                          <p:spTgt spid="645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box(in)">
                                      <p:cBhvr>
                                        <p:cTn id="1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da-DK" b="1" smtClean="0"/>
              <a:t>Hulspejlet</a:t>
            </a:r>
          </a:p>
        </p:txBody>
      </p:sp>
      <p:sp>
        <p:nvSpPr>
          <p:cNvPr id="65539" name="Rectangle 3"/>
          <p:cNvSpPr>
            <a:spLocks noGrp="1" noChangeArrowheads="1"/>
          </p:cNvSpPr>
          <p:nvPr>
            <p:ph idx="1"/>
          </p:nvPr>
        </p:nvSpPr>
        <p:spPr>
          <a:xfrm>
            <a:off x="685800" y="1484313"/>
            <a:ext cx="7772400" cy="5040312"/>
          </a:xfrm>
        </p:spPr>
        <p:txBody>
          <a:bodyPr>
            <a:normAutofit lnSpcReduction="10000"/>
          </a:bodyPr>
          <a:lstStyle/>
          <a:p>
            <a:pPr eaLnBrk="1" hangingPunct="1">
              <a:lnSpc>
                <a:spcPct val="80000"/>
              </a:lnSpc>
            </a:pPr>
            <a:r>
              <a:rPr lang="da-DK" sz="1600" smtClean="0"/>
              <a:t>Et spejl med en krum overflade kalder vi for et hulspejl. </a:t>
            </a:r>
          </a:p>
          <a:p>
            <a:pPr eaLnBrk="1" hangingPunct="1">
              <a:lnSpc>
                <a:spcPct val="80000"/>
              </a:lnSpc>
            </a:pPr>
            <a:r>
              <a:rPr lang="da-DK" sz="1600" smtClean="0"/>
              <a:t>Der er to former. </a:t>
            </a:r>
          </a:p>
          <a:p>
            <a:pPr eaLnBrk="1" hangingPunct="1">
              <a:lnSpc>
                <a:spcPct val="80000"/>
              </a:lnSpc>
            </a:pPr>
            <a:r>
              <a:rPr lang="da-DK" sz="1600" smtClean="0"/>
              <a:t>Dem som er lavet ud fra en ring, kaldes kuglespejl. </a:t>
            </a:r>
          </a:p>
          <a:p>
            <a:pPr eaLnBrk="1" hangingPunct="1">
              <a:lnSpc>
                <a:spcPct val="80000"/>
              </a:lnSpc>
            </a:pPr>
            <a:r>
              <a:rPr lang="da-DK" sz="1600" smtClean="0"/>
              <a:t>Så er der parabolspejl, som har en </a:t>
            </a:r>
          </a:p>
          <a:p>
            <a:pPr eaLnBrk="1" hangingPunct="1">
              <a:lnSpc>
                <a:spcPct val="80000"/>
              </a:lnSpc>
              <a:buFontTx/>
              <a:buNone/>
            </a:pPr>
            <a:r>
              <a:rPr lang="da-DK" sz="1600" smtClean="0"/>
              <a:t>	kurve, vi kender fra parablen. </a:t>
            </a:r>
          </a:p>
          <a:p>
            <a:pPr eaLnBrk="1" hangingPunct="1">
              <a:lnSpc>
                <a:spcPct val="80000"/>
              </a:lnSpc>
            </a:pPr>
            <a:r>
              <a:rPr lang="da-DK" sz="1600" smtClean="0"/>
              <a:t>Disse spejle har en symmetriakse. </a:t>
            </a:r>
          </a:p>
          <a:p>
            <a:pPr eaLnBrk="1" hangingPunct="1">
              <a:lnSpc>
                <a:spcPct val="80000"/>
              </a:lnSpc>
            </a:pPr>
            <a:r>
              <a:rPr lang="da-DK" sz="1600" smtClean="0"/>
              <a:t>En linie som har samme afstand til </a:t>
            </a:r>
          </a:p>
          <a:p>
            <a:pPr eaLnBrk="1" hangingPunct="1">
              <a:lnSpc>
                <a:spcPct val="80000"/>
              </a:lnSpc>
              <a:buFontTx/>
              <a:buNone/>
            </a:pPr>
            <a:r>
              <a:rPr lang="da-DK" sz="1600" smtClean="0"/>
              <a:t>	begge sider af spejlet. </a:t>
            </a:r>
          </a:p>
          <a:p>
            <a:pPr eaLnBrk="1" hangingPunct="1">
              <a:lnSpc>
                <a:spcPct val="80000"/>
              </a:lnSpc>
            </a:pPr>
            <a:r>
              <a:rPr lang="da-DK" sz="1600" smtClean="0"/>
              <a:t>Hvis selve spejlet, var en figur, ville </a:t>
            </a:r>
          </a:p>
          <a:p>
            <a:pPr eaLnBrk="1" hangingPunct="1">
              <a:lnSpc>
                <a:spcPct val="80000"/>
              </a:lnSpc>
              <a:buFontTx/>
              <a:buNone/>
            </a:pPr>
            <a:r>
              <a:rPr lang="da-DK" sz="1600" smtClean="0"/>
              <a:t>	linien være der hvor spejlet kunne </a:t>
            </a:r>
          </a:p>
          <a:p>
            <a:pPr eaLnBrk="1" hangingPunct="1">
              <a:lnSpc>
                <a:spcPct val="80000"/>
              </a:lnSpc>
              <a:buFontTx/>
              <a:buNone/>
            </a:pPr>
            <a:r>
              <a:rPr lang="da-DK" sz="1600" smtClean="0"/>
              <a:t>	komme til at dække hinanden som </a:t>
            </a:r>
          </a:p>
          <a:p>
            <a:pPr eaLnBrk="1" hangingPunct="1">
              <a:lnSpc>
                <a:spcPct val="80000"/>
              </a:lnSpc>
              <a:buFontTx/>
              <a:buNone/>
            </a:pPr>
            <a:r>
              <a:rPr lang="da-DK" sz="1600" smtClean="0"/>
              <a:t>	om det var en spejlings akse.</a:t>
            </a:r>
          </a:p>
          <a:p>
            <a:pPr eaLnBrk="1" hangingPunct="1">
              <a:lnSpc>
                <a:spcPct val="80000"/>
              </a:lnSpc>
            </a:pPr>
            <a:endParaRPr lang="da-DK" sz="1600" smtClean="0"/>
          </a:p>
          <a:p>
            <a:pPr eaLnBrk="1" hangingPunct="1">
              <a:lnSpc>
                <a:spcPct val="80000"/>
              </a:lnSpc>
            </a:pPr>
            <a:r>
              <a:rPr lang="da-DK" sz="1600" smtClean="0"/>
              <a:t>Vi ser lidt nærmere på hvordan lyset </a:t>
            </a:r>
          </a:p>
          <a:p>
            <a:pPr eaLnBrk="1" hangingPunct="1">
              <a:lnSpc>
                <a:spcPct val="80000"/>
              </a:lnSpc>
              <a:buFontTx/>
              <a:buNone/>
            </a:pPr>
            <a:r>
              <a:rPr lang="da-DK" sz="1600" smtClean="0"/>
              <a:t>	reflekteres i sådan et spejl.</a:t>
            </a:r>
          </a:p>
          <a:p>
            <a:pPr eaLnBrk="1" hangingPunct="1">
              <a:lnSpc>
                <a:spcPct val="80000"/>
              </a:lnSpc>
            </a:pPr>
            <a:r>
              <a:rPr lang="da-DK" sz="1600" smtClean="0"/>
              <a:t>Igen bruger vi en smal lysstråle, som lys ind på spejlet. </a:t>
            </a:r>
          </a:p>
          <a:p>
            <a:pPr eaLnBrk="1" hangingPunct="1">
              <a:lnSpc>
                <a:spcPct val="80000"/>
              </a:lnSpc>
            </a:pPr>
            <a:r>
              <a:rPr lang="da-DK" sz="1600" smtClean="0"/>
              <a:t>Lader vi en lysstråle gå ind på spejlet parallel med symmetriaksen, vil den reflekteres tilbage i et bestemt spor. Alt efter hvor man rammer spejlet. </a:t>
            </a:r>
          </a:p>
        </p:txBody>
      </p:sp>
      <p:pic>
        <p:nvPicPr>
          <p:cNvPr id="38916" name="Picture 4" descr="parabol kuglespejl"/>
          <p:cNvPicPr>
            <a:picLocks noChangeAspect="1" noChangeArrowheads="1"/>
          </p:cNvPicPr>
          <p:nvPr/>
        </p:nvPicPr>
        <p:blipFill>
          <a:blip r:embed="rId2" cstate="print"/>
          <a:srcRect/>
          <a:stretch>
            <a:fillRect/>
          </a:stretch>
        </p:blipFill>
        <p:spPr bwMode="auto">
          <a:xfrm>
            <a:off x="5651500" y="2349500"/>
            <a:ext cx="26289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5539">
                                            <p:txEl>
                                              <p:pRg st="0" end="0"/>
                                            </p:txEl>
                                          </p:spTgt>
                                        </p:tgtEl>
                                        <p:attrNameLst>
                                          <p:attrName>style.visibility</p:attrName>
                                        </p:attrNameLst>
                                      </p:cBhvr>
                                      <p:to>
                                        <p:strVal val="visible"/>
                                      </p:to>
                                    </p:set>
                                    <p:anim calcmode="discrete" valueType="clr">
                                      <p:cBhvr override="childStyle">
                                        <p:cTn id="7" dur="80"/>
                                        <p:tgtEl>
                                          <p:spTgt spid="655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553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553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5539">
                                            <p:txEl>
                                              <p:pRg st="1" end="1"/>
                                            </p:txEl>
                                          </p:spTgt>
                                        </p:tgtEl>
                                        <p:attrNameLst>
                                          <p:attrName>style.visibility</p:attrName>
                                        </p:attrNameLst>
                                      </p:cBhvr>
                                      <p:to>
                                        <p:strVal val="visible"/>
                                      </p:to>
                                    </p:set>
                                    <p:anim calcmode="discrete" valueType="clr">
                                      <p:cBhvr override="childStyle">
                                        <p:cTn id="14" dur="80"/>
                                        <p:tgtEl>
                                          <p:spTgt spid="6553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553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5539">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5539">
                                            <p:txEl>
                                              <p:pRg st="2" end="2"/>
                                            </p:txEl>
                                          </p:spTgt>
                                        </p:tgtEl>
                                        <p:attrNameLst>
                                          <p:attrName>style.visibility</p:attrName>
                                        </p:attrNameLst>
                                      </p:cBhvr>
                                      <p:to>
                                        <p:strVal val="visible"/>
                                      </p:to>
                                    </p:set>
                                    <p:anim calcmode="discrete" valueType="clr">
                                      <p:cBhvr override="childStyle">
                                        <p:cTn id="21" dur="80"/>
                                        <p:tgtEl>
                                          <p:spTgt spid="655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553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65539">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5539">
                                            <p:txEl>
                                              <p:pRg st="3" end="3"/>
                                            </p:txEl>
                                          </p:spTgt>
                                        </p:tgtEl>
                                        <p:attrNameLst>
                                          <p:attrName>style.visibility</p:attrName>
                                        </p:attrNameLst>
                                      </p:cBhvr>
                                      <p:to>
                                        <p:strVal val="visible"/>
                                      </p:to>
                                    </p:set>
                                    <p:anim calcmode="discrete" valueType="clr">
                                      <p:cBhvr override="childStyle">
                                        <p:cTn id="28" dur="80"/>
                                        <p:tgtEl>
                                          <p:spTgt spid="6553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553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65539">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65539">
                                            <p:txEl>
                                              <p:pRg st="4" end="4"/>
                                            </p:txEl>
                                          </p:spTgt>
                                        </p:tgtEl>
                                        <p:attrNameLst>
                                          <p:attrName>style.visibility</p:attrName>
                                        </p:attrNameLst>
                                      </p:cBhvr>
                                      <p:to>
                                        <p:strVal val="visible"/>
                                      </p:to>
                                    </p:set>
                                    <p:anim calcmode="discrete" valueType="clr">
                                      <p:cBhvr override="childStyle">
                                        <p:cTn id="35" dur="80"/>
                                        <p:tgtEl>
                                          <p:spTgt spid="6553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5539">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65539">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65539">
                                            <p:txEl>
                                              <p:pRg st="5" end="5"/>
                                            </p:txEl>
                                          </p:spTgt>
                                        </p:tgtEl>
                                        <p:attrNameLst>
                                          <p:attrName>style.visibility</p:attrName>
                                        </p:attrNameLst>
                                      </p:cBhvr>
                                      <p:to>
                                        <p:strVal val="visible"/>
                                      </p:to>
                                    </p:set>
                                    <p:anim calcmode="discrete" valueType="clr">
                                      <p:cBhvr override="childStyle">
                                        <p:cTn id="42" dur="80"/>
                                        <p:tgtEl>
                                          <p:spTgt spid="6553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65539">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65539">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65539">
                                            <p:txEl>
                                              <p:pRg st="6" end="6"/>
                                            </p:txEl>
                                          </p:spTgt>
                                        </p:tgtEl>
                                        <p:attrNameLst>
                                          <p:attrName>style.visibility</p:attrName>
                                        </p:attrNameLst>
                                      </p:cBhvr>
                                      <p:to>
                                        <p:strVal val="visible"/>
                                      </p:to>
                                    </p:set>
                                    <p:anim calcmode="discrete" valueType="clr">
                                      <p:cBhvr override="childStyle">
                                        <p:cTn id="49" dur="80"/>
                                        <p:tgtEl>
                                          <p:spTgt spid="6553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5539">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65539">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65539">
                                            <p:txEl>
                                              <p:pRg st="7" end="7"/>
                                            </p:txEl>
                                          </p:spTgt>
                                        </p:tgtEl>
                                        <p:attrNameLst>
                                          <p:attrName>style.visibility</p:attrName>
                                        </p:attrNameLst>
                                      </p:cBhvr>
                                      <p:to>
                                        <p:strVal val="visible"/>
                                      </p:to>
                                    </p:set>
                                    <p:anim calcmode="discrete" valueType="clr">
                                      <p:cBhvr override="childStyle">
                                        <p:cTn id="56" dur="80"/>
                                        <p:tgtEl>
                                          <p:spTgt spid="6553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65539">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65539">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65539">
                                            <p:txEl>
                                              <p:pRg st="8" end="8"/>
                                            </p:txEl>
                                          </p:spTgt>
                                        </p:tgtEl>
                                        <p:attrNameLst>
                                          <p:attrName>style.visibility</p:attrName>
                                        </p:attrNameLst>
                                      </p:cBhvr>
                                      <p:to>
                                        <p:strVal val="visible"/>
                                      </p:to>
                                    </p:set>
                                    <p:anim calcmode="discrete" valueType="clr">
                                      <p:cBhvr override="childStyle">
                                        <p:cTn id="63" dur="80"/>
                                        <p:tgtEl>
                                          <p:spTgt spid="6553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65539">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65539">
                                            <p:txEl>
                                              <p:pRg st="8" end="8"/>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65539">
                                            <p:txEl>
                                              <p:pRg st="9" end="9"/>
                                            </p:txEl>
                                          </p:spTgt>
                                        </p:tgtEl>
                                        <p:attrNameLst>
                                          <p:attrName>style.visibility</p:attrName>
                                        </p:attrNameLst>
                                      </p:cBhvr>
                                      <p:to>
                                        <p:strVal val="visible"/>
                                      </p:to>
                                    </p:set>
                                    <p:anim calcmode="discrete" valueType="clr">
                                      <p:cBhvr override="childStyle">
                                        <p:cTn id="70" dur="80"/>
                                        <p:tgtEl>
                                          <p:spTgt spid="65539">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65539">
                                            <p:txEl>
                                              <p:pRg st="9" end="9"/>
                                            </p:txEl>
                                          </p:spTgt>
                                        </p:tgtEl>
                                        <p:attrNameLst>
                                          <p:attrName>fillcolor</p:attrName>
                                        </p:attrNameLst>
                                      </p:cBhvr>
                                      <p:tavLst>
                                        <p:tav tm="0">
                                          <p:val>
                                            <p:clrVal>
                                              <a:schemeClr val="accent2"/>
                                            </p:clrVal>
                                          </p:val>
                                        </p:tav>
                                        <p:tav tm="50000">
                                          <p:val>
                                            <p:clrVal>
                                              <a:schemeClr val="hlink"/>
                                            </p:clrVal>
                                          </p:val>
                                        </p:tav>
                                      </p:tavLst>
                                    </p:anim>
                                    <p:set>
                                      <p:cBhvr>
                                        <p:cTn id="72" dur="80"/>
                                        <p:tgtEl>
                                          <p:spTgt spid="65539">
                                            <p:txEl>
                                              <p:pRg st="9" end="9"/>
                                            </p:txEl>
                                          </p:spTgt>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65539">
                                            <p:txEl>
                                              <p:pRg st="10" end="10"/>
                                            </p:txEl>
                                          </p:spTgt>
                                        </p:tgtEl>
                                        <p:attrNameLst>
                                          <p:attrName>style.visibility</p:attrName>
                                        </p:attrNameLst>
                                      </p:cBhvr>
                                      <p:to>
                                        <p:strVal val="visible"/>
                                      </p:to>
                                    </p:set>
                                    <p:anim calcmode="discrete" valueType="clr">
                                      <p:cBhvr override="childStyle">
                                        <p:cTn id="77" dur="80"/>
                                        <p:tgtEl>
                                          <p:spTgt spid="65539">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65539">
                                            <p:txEl>
                                              <p:pRg st="10" end="10"/>
                                            </p:txEl>
                                          </p:spTgt>
                                        </p:tgtEl>
                                        <p:attrNameLst>
                                          <p:attrName>fillcolor</p:attrName>
                                        </p:attrNameLst>
                                      </p:cBhvr>
                                      <p:tavLst>
                                        <p:tav tm="0">
                                          <p:val>
                                            <p:clrVal>
                                              <a:schemeClr val="accent2"/>
                                            </p:clrVal>
                                          </p:val>
                                        </p:tav>
                                        <p:tav tm="50000">
                                          <p:val>
                                            <p:clrVal>
                                              <a:schemeClr val="hlink"/>
                                            </p:clrVal>
                                          </p:val>
                                        </p:tav>
                                      </p:tavLst>
                                    </p:anim>
                                    <p:set>
                                      <p:cBhvr>
                                        <p:cTn id="79" dur="80"/>
                                        <p:tgtEl>
                                          <p:spTgt spid="65539">
                                            <p:txEl>
                                              <p:pRg st="10" end="10"/>
                                            </p:txEl>
                                          </p:spTgt>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65539">
                                            <p:txEl>
                                              <p:pRg st="11" end="11"/>
                                            </p:txEl>
                                          </p:spTgt>
                                        </p:tgtEl>
                                        <p:attrNameLst>
                                          <p:attrName>style.visibility</p:attrName>
                                        </p:attrNameLst>
                                      </p:cBhvr>
                                      <p:to>
                                        <p:strVal val="visible"/>
                                      </p:to>
                                    </p:set>
                                    <p:anim calcmode="discrete" valueType="clr">
                                      <p:cBhvr override="childStyle">
                                        <p:cTn id="84" dur="80"/>
                                        <p:tgtEl>
                                          <p:spTgt spid="65539">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65539">
                                            <p:txEl>
                                              <p:pRg st="11" end="11"/>
                                            </p:txEl>
                                          </p:spTgt>
                                        </p:tgtEl>
                                        <p:attrNameLst>
                                          <p:attrName>fillcolor</p:attrName>
                                        </p:attrNameLst>
                                      </p:cBhvr>
                                      <p:tavLst>
                                        <p:tav tm="0">
                                          <p:val>
                                            <p:clrVal>
                                              <a:schemeClr val="accent2"/>
                                            </p:clrVal>
                                          </p:val>
                                        </p:tav>
                                        <p:tav tm="50000">
                                          <p:val>
                                            <p:clrVal>
                                              <a:schemeClr val="hlink"/>
                                            </p:clrVal>
                                          </p:val>
                                        </p:tav>
                                      </p:tavLst>
                                    </p:anim>
                                    <p:set>
                                      <p:cBhvr>
                                        <p:cTn id="86" dur="80"/>
                                        <p:tgtEl>
                                          <p:spTgt spid="65539">
                                            <p:txEl>
                                              <p:pRg st="11" end="11"/>
                                            </p:txEl>
                                          </p:spTgt>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27" presetClass="entr" presetSubtype="0" fill="hold" grpId="0" nodeType="clickEffect">
                                  <p:stCondLst>
                                    <p:cond delay="0"/>
                                  </p:stCondLst>
                                  <p:iterate type="lt">
                                    <p:tmPct val="50000"/>
                                  </p:iterate>
                                  <p:childTnLst>
                                    <p:set>
                                      <p:cBhvr>
                                        <p:cTn id="90" dur="1" fill="hold">
                                          <p:stCondLst>
                                            <p:cond delay="0"/>
                                          </p:stCondLst>
                                        </p:cTn>
                                        <p:tgtEl>
                                          <p:spTgt spid="65539">
                                            <p:txEl>
                                              <p:pRg st="13" end="13"/>
                                            </p:txEl>
                                          </p:spTgt>
                                        </p:tgtEl>
                                        <p:attrNameLst>
                                          <p:attrName>style.visibility</p:attrName>
                                        </p:attrNameLst>
                                      </p:cBhvr>
                                      <p:to>
                                        <p:strVal val="visible"/>
                                      </p:to>
                                    </p:set>
                                    <p:anim calcmode="discrete" valueType="clr">
                                      <p:cBhvr override="childStyle">
                                        <p:cTn id="91" dur="80"/>
                                        <p:tgtEl>
                                          <p:spTgt spid="65539">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65539">
                                            <p:txEl>
                                              <p:pRg st="13" end="13"/>
                                            </p:txEl>
                                          </p:spTgt>
                                        </p:tgtEl>
                                        <p:attrNameLst>
                                          <p:attrName>fillcolor</p:attrName>
                                        </p:attrNameLst>
                                      </p:cBhvr>
                                      <p:tavLst>
                                        <p:tav tm="0">
                                          <p:val>
                                            <p:clrVal>
                                              <a:schemeClr val="accent2"/>
                                            </p:clrVal>
                                          </p:val>
                                        </p:tav>
                                        <p:tav tm="50000">
                                          <p:val>
                                            <p:clrVal>
                                              <a:schemeClr val="hlink"/>
                                            </p:clrVal>
                                          </p:val>
                                        </p:tav>
                                      </p:tavLst>
                                    </p:anim>
                                    <p:set>
                                      <p:cBhvr>
                                        <p:cTn id="93" dur="80"/>
                                        <p:tgtEl>
                                          <p:spTgt spid="65539">
                                            <p:txEl>
                                              <p:pRg st="13" end="13"/>
                                            </p:txEl>
                                          </p:spTgt>
                                        </p:tgtEl>
                                        <p:attrNameLst>
                                          <p:attrName>fill.type</p:attrName>
                                        </p:attrNameLst>
                                      </p:cBhvr>
                                      <p:to>
                                        <p:strVal val="solid"/>
                                      </p:to>
                                    </p:set>
                                  </p:childTnLst>
                                </p:cTn>
                              </p:par>
                            </p:childTnLst>
                          </p:cTn>
                        </p:par>
                      </p:childTnLst>
                    </p:cTn>
                  </p:par>
                  <p:par>
                    <p:cTn id="94" fill="hold">
                      <p:stCondLst>
                        <p:cond delay="indefinite"/>
                      </p:stCondLst>
                      <p:childTnLst>
                        <p:par>
                          <p:cTn id="95" fill="hold">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65539">
                                            <p:txEl>
                                              <p:pRg st="14" end="14"/>
                                            </p:txEl>
                                          </p:spTgt>
                                        </p:tgtEl>
                                        <p:attrNameLst>
                                          <p:attrName>style.visibility</p:attrName>
                                        </p:attrNameLst>
                                      </p:cBhvr>
                                      <p:to>
                                        <p:strVal val="visible"/>
                                      </p:to>
                                    </p:set>
                                    <p:anim calcmode="discrete" valueType="clr">
                                      <p:cBhvr override="childStyle">
                                        <p:cTn id="98" dur="80"/>
                                        <p:tgtEl>
                                          <p:spTgt spid="65539">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65539">
                                            <p:txEl>
                                              <p:pRg st="14" end="14"/>
                                            </p:txEl>
                                          </p:spTgt>
                                        </p:tgtEl>
                                        <p:attrNameLst>
                                          <p:attrName>fillcolor</p:attrName>
                                        </p:attrNameLst>
                                      </p:cBhvr>
                                      <p:tavLst>
                                        <p:tav tm="0">
                                          <p:val>
                                            <p:clrVal>
                                              <a:schemeClr val="accent2"/>
                                            </p:clrVal>
                                          </p:val>
                                        </p:tav>
                                        <p:tav tm="50000">
                                          <p:val>
                                            <p:clrVal>
                                              <a:schemeClr val="hlink"/>
                                            </p:clrVal>
                                          </p:val>
                                        </p:tav>
                                      </p:tavLst>
                                    </p:anim>
                                    <p:set>
                                      <p:cBhvr>
                                        <p:cTn id="100" dur="80"/>
                                        <p:tgtEl>
                                          <p:spTgt spid="65539">
                                            <p:txEl>
                                              <p:pRg st="14" end="14"/>
                                            </p:txEl>
                                          </p:spTgt>
                                        </p:tgtEl>
                                        <p:attrNameLst>
                                          <p:attrName>fill.type</p:attrName>
                                        </p:attrNameLst>
                                      </p:cBhvr>
                                      <p:to>
                                        <p:strVal val="solid"/>
                                      </p:to>
                                    </p:set>
                                  </p:childTnLst>
                                </p:cTn>
                              </p:par>
                            </p:childTnLst>
                          </p:cTn>
                        </p:par>
                      </p:childTnLst>
                    </p:cTn>
                  </p:par>
                  <p:par>
                    <p:cTn id="101" fill="hold">
                      <p:stCondLst>
                        <p:cond delay="indefinite"/>
                      </p:stCondLst>
                      <p:childTnLst>
                        <p:par>
                          <p:cTn id="102" fill="hold">
                            <p:stCondLst>
                              <p:cond delay="0"/>
                            </p:stCondLst>
                            <p:childTnLst>
                              <p:par>
                                <p:cTn id="103" presetID="27" presetClass="entr" presetSubtype="0" fill="hold" grpId="0" nodeType="clickEffect">
                                  <p:stCondLst>
                                    <p:cond delay="0"/>
                                  </p:stCondLst>
                                  <p:iterate type="lt">
                                    <p:tmPct val="50000"/>
                                  </p:iterate>
                                  <p:childTnLst>
                                    <p:set>
                                      <p:cBhvr>
                                        <p:cTn id="104" dur="1" fill="hold">
                                          <p:stCondLst>
                                            <p:cond delay="0"/>
                                          </p:stCondLst>
                                        </p:cTn>
                                        <p:tgtEl>
                                          <p:spTgt spid="65539">
                                            <p:txEl>
                                              <p:pRg st="15" end="15"/>
                                            </p:txEl>
                                          </p:spTgt>
                                        </p:tgtEl>
                                        <p:attrNameLst>
                                          <p:attrName>style.visibility</p:attrName>
                                        </p:attrNameLst>
                                      </p:cBhvr>
                                      <p:to>
                                        <p:strVal val="visible"/>
                                      </p:to>
                                    </p:set>
                                    <p:anim calcmode="discrete" valueType="clr">
                                      <p:cBhvr override="childStyle">
                                        <p:cTn id="105" dur="80"/>
                                        <p:tgtEl>
                                          <p:spTgt spid="65539">
                                            <p:txEl>
                                              <p:pRg st="15" end="1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6" dur="80"/>
                                        <p:tgtEl>
                                          <p:spTgt spid="65539">
                                            <p:txEl>
                                              <p:pRg st="15" end="15"/>
                                            </p:txEl>
                                          </p:spTgt>
                                        </p:tgtEl>
                                        <p:attrNameLst>
                                          <p:attrName>fillcolor</p:attrName>
                                        </p:attrNameLst>
                                      </p:cBhvr>
                                      <p:tavLst>
                                        <p:tav tm="0">
                                          <p:val>
                                            <p:clrVal>
                                              <a:schemeClr val="accent2"/>
                                            </p:clrVal>
                                          </p:val>
                                        </p:tav>
                                        <p:tav tm="50000">
                                          <p:val>
                                            <p:clrVal>
                                              <a:schemeClr val="hlink"/>
                                            </p:clrVal>
                                          </p:val>
                                        </p:tav>
                                      </p:tavLst>
                                    </p:anim>
                                    <p:set>
                                      <p:cBhvr>
                                        <p:cTn id="107" dur="80"/>
                                        <p:tgtEl>
                                          <p:spTgt spid="65539">
                                            <p:txEl>
                                              <p:pRg st="15" end="15"/>
                                            </p:txEl>
                                          </p:spTgt>
                                        </p:tgtEl>
                                        <p:attrNameLst>
                                          <p:attrName>fill.type</p:attrName>
                                        </p:attrNameLst>
                                      </p:cBhvr>
                                      <p:to>
                                        <p:strVal val="solid"/>
                                      </p:to>
                                    </p:set>
                                  </p:childTnLst>
                                </p:cTn>
                              </p:par>
                            </p:childTnLst>
                          </p:cTn>
                        </p:par>
                      </p:childTnLst>
                    </p:cTn>
                  </p:par>
                  <p:par>
                    <p:cTn id="108" fill="hold">
                      <p:stCondLst>
                        <p:cond delay="indefinite"/>
                      </p:stCondLst>
                      <p:childTnLst>
                        <p:par>
                          <p:cTn id="109" fill="hold">
                            <p:stCondLst>
                              <p:cond delay="0"/>
                            </p:stCondLst>
                            <p:childTnLst>
                              <p:par>
                                <p:cTn id="110" presetID="27" presetClass="entr" presetSubtype="0" fill="hold" grpId="0" nodeType="clickEffect">
                                  <p:stCondLst>
                                    <p:cond delay="0"/>
                                  </p:stCondLst>
                                  <p:iterate type="lt">
                                    <p:tmPct val="50000"/>
                                  </p:iterate>
                                  <p:childTnLst>
                                    <p:set>
                                      <p:cBhvr>
                                        <p:cTn id="111" dur="1" fill="hold">
                                          <p:stCondLst>
                                            <p:cond delay="0"/>
                                          </p:stCondLst>
                                        </p:cTn>
                                        <p:tgtEl>
                                          <p:spTgt spid="65539">
                                            <p:txEl>
                                              <p:pRg st="16" end="16"/>
                                            </p:txEl>
                                          </p:spTgt>
                                        </p:tgtEl>
                                        <p:attrNameLst>
                                          <p:attrName>style.visibility</p:attrName>
                                        </p:attrNameLst>
                                      </p:cBhvr>
                                      <p:to>
                                        <p:strVal val="visible"/>
                                      </p:to>
                                    </p:set>
                                    <p:anim calcmode="discrete" valueType="clr">
                                      <p:cBhvr override="childStyle">
                                        <p:cTn id="112" dur="80"/>
                                        <p:tgtEl>
                                          <p:spTgt spid="65539">
                                            <p:txEl>
                                              <p:pRg st="16" end="1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65539">
                                            <p:txEl>
                                              <p:pRg st="16" end="16"/>
                                            </p:txEl>
                                          </p:spTgt>
                                        </p:tgtEl>
                                        <p:attrNameLst>
                                          <p:attrName>fillcolor</p:attrName>
                                        </p:attrNameLst>
                                      </p:cBhvr>
                                      <p:tavLst>
                                        <p:tav tm="0">
                                          <p:val>
                                            <p:clrVal>
                                              <a:schemeClr val="accent2"/>
                                            </p:clrVal>
                                          </p:val>
                                        </p:tav>
                                        <p:tav tm="50000">
                                          <p:val>
                                            <p:clrVal>
                                              <a:schemeClr val="hlink"/>
                                            </p:clrVal>
                                          </p:val>
                                        </p:tav>
                                      </p:tavLst>
                                    </p:anim>
                                    <p:set>
                                      <p:cBhvr>
                                        <p:cTn id="114" dur="80"/>
                                        <p:tgtEl>
                                          <p:spTgt spid="65539">
                                            <p:txEl>
                                              <p:pRg st="16" end="1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323850" y="836613"/>
            <a:ext cx="8134350" cy="2736850"/>
          </a:xfrm>
        </p:spPr>
        <p:txBody>
          <a:bodyPr/>
          <a:lstStyle/>
          <a:p>
            <a:pPr eaLnBrk="1" hangingPunct="1"/>
            <a:r>
              <a:rPr lang="da-DK" sz="2400" smtClean="0"/>
              <a:t>Sender vi flere stråler afsted parallelt ind på spejlet, </a:t>
            </a:r>
          </a:p>
          <a:p>
            <a:pPr eaLnBrk="1" hangingPunct="1"/>
            <a:r>
              <a:rPr lang="da-DK" sz="2400" smtClean="0"/>
              <a:t>vil de alle reflektere tilbage i forskellige retninger. </a:t>
            </a:r>
          </a:p>
          <a:p>
            <a:pPr eaLnBrk="1" hangingPunct="1"/>
            <a:r>
              <a:rPr lang="da-DK" sz="2400" smtClean="0"/>
              <a:t>Men fælles for dem alle, er at de reflekteres  mod symmetriaksen.</a:t>
            </a:r>
            <a:r>
              <a:rPr lang="da-DK" smtClean="0"/>
              <a:t> </a:t>
            </a:r>
          </a:p>
        </p:txBody>
      </p:sp>
      <p:pic>
        <p:nvPicPr>
          <p:cNvPr id="66565" name="Picture 5" descr="parabol kuglespejl"/>
          <p:cNvPicPr>
            <a:picLocks noChangeAspect="1" noChangeArrowheads="1"/>
          </p:cNvPicPr>
          <p:nvPr/>
        </p:nvPicPr>
        <p:blipFill>
          <a:blip r:embed="rId2" cstate="print"/>
          <a:srcRect/>
          <a:stretch>
            <a:fillRect/>
          </a:stretch>
        </p:blipFill>
        <p:spPr bwMode="auto">
          <a:xfrm>
            <a:off x="5435600" y="2924175"/>
            <a:ext cx="2628900" cy="2590800"/>
          </a:xfrm>
          <a:prstGeom prst="rect">
            <a:avLst/>
          </a:prstGeom>
          <a:noFill/>
          <a:ln w="9525">
            <a:noFill/>
            <a:miter lim="800000"/>
            <a:headEnd/>
            <a:tailEnd/>
          </a:ln>
        </p:spPr>
      </p:pic>
      <p:sp>
        <p:nvSpPr>
          <p:cNvPr id="66566" name="Text Box 6"/>
          <p:cNvSpPr txBox="1">
            <a:spLocks noChangeArrowheads="1"/>
          </p:cNvSpPr>
          <p:nvPr/>
        </p:nvSpPr>
        <p:spPr bwMode="auto">
          <a:xfrm>
            <a:off x="376238" y="3744913"/>
            <a:ext cx="4700587" cy="1739900"/>
          </a:xfrm>
          <a:prstGeom prst="rect">
            <a:avLst/>
          </a:prstGeom>
          <a:noFill/>
          <a:ln w="9525">
            <a:noFill/>
            <a:miter lim="800000"/>
            <a:headEnd/>
            <a:tailEnd/>
          </a:ln>
        </p:spPr>
        <p:txBody>
          <a:bodyPr>
            <a:spAutoFit/>
          </a:bodyPr>
          <a:lstStyle/>
          <a:p>
            <a:pPr lvl="1"/>
            <a:r>
              <a:rPr lang="da-DK"/>
              <a:t>I et bestemt punkt krydser stråler hinanden, dette punkt kaldes for brændpunktet. Og er omdrejnings punktet for brugen af hulspejle.</a:t>
            </a:r>
          </a:p>
          <a:p>
            <a:endParaRPr lang="da-DK"/>
          </a:p>
        </p:txBody>
      </p:sp>
      <p:sp>
        <p:nvSpPr>
          <p:cNvPr id="66569" name="Oval 9"/>
          <p:cNvSpPr>
            <a:spLocks noChangeArrowheads="1"/>
          </p:cNvSpPr>
          <p:nvPr/>
        </p:nvSpPr>
        <p:spPr bwMode="auto">
          <a:xfrm>
            <a:off x="7235825" y="4005263"/>
            <a:ext cx="504825" cy="503237"/>
          </a:xfrm>
          <a:prstGeom prst="ellipse">
            <a:avLst/>
          </a:prstGeom>
          <a:noFill/>
          <a:ln w="57150">
            <a:solidFill>
              <a:schemeClr val="bg2"/>
            </a:solidFill>
            <a:round/>
            <a:headEnd/>
            <a:tailEnd/>
          </a:ln>
        </p:spPr>
        <p:txBody>
          <a:bodyPr wrap="none" anchor="ctr"/>
          <a:lstStyle/>
          <a:p>
            <a:endParaRPr lang="da-DK"/>
          </a:p>
        </p:txBody>
      </p:sp>
      <p:sp>
        <p:nvSpPr>
          <p:cNvPr id="66570" name="Line 10"/>
          <p:cNvSpPr>
            <a:spLocks noChangeShapeType="1"/>
          </p:cNvSpPr>
          <p:nvPr/>
        </p:nvSpPr>
        <p:spPr bwMode="auto">
          <a:xfrm>
            <a:off x="2268538" y="4581525"/>
            <a:ext cx="1798637" cy="0"/>
          </a:xfrm>
          <a:prstGeom prst="line">
            <a:avLst/>
          </a:prstGeom>
          <a:noFill/>
          <a:ln w="57150">
            <a:solidFill>
              <a:schemeClr val="bg2"/>
            </a:solidFill>
            <a:round/>
            <a:headEnd/>
            <a:tailEnd/>
          </a:ln>
        </p:spPr>
        <p:txBody>
          <a:bodyPr/>
          <a:lstStyle/>
          <a:p>
            <a:endParaRPr lang="da-DK"/>
          </a:p>
        </p:txBody>
      </p:sp>
      <p:sp>
        <p:nvSpPr>
          <p:cNvPr id="66571" name="Line 11"/>
          <p:cNvSpPr>
            <a:spLocks noChangeShapeType="1"/>
          </p:cNvSpPr>
          <p:nvPr/>
        </p:nvSpPr>
        <p:spPr bwMode="auto">
          <a:xfrm flipV="1">
            <a:off x="4211638" y="4365625"/>
            <a:ext cx="2808287" cy="215900"/>
          </a:xfrm>
          <a:prstGeom prst="line">
            <a:avLst/>
          </a:prstGeom>
          <a:noFill/>
          <a:ln w="38100">
            <a:solidFill>
              <a:schemeClr val="bg2"/>
            </a:solidFill>
            <a:round/>
            <a:headEnd/>
            <a:tailEnd type="triangle" w="med" len="med"/>
          </a:ln>
        </p:spPr>
        <p:txBody>
          <a:bodyPr/>
          <a:lstStyle/>
          <a:p>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box(in)">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box(in)">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6565"/>
                                        </p:tgtEl>
                                        <p:attrNameLst>
                                          <p:attrName>style.visibility</p:attrName>
                                        </p:attrNameLst>
                                      </p:cBhvr>
                                      <p:to>
                                        <p:strVal val="visible"/>
                                      </p:to>
                                    </p:set>
                                    <p:animEffect transition="in" filter="box(in)">
                                      <p:cBhvr>
                                        <p:cTn id="17" dur="500"/>
                                        <p:tgtEl>
                                          <p:spTgt spid="6656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6563">
                                            <p:txEl>
                                              <p:pRg st="2" end="2"/>
                                            </p:txEl>
                                          </p:spTgt>
                                        </p:tgtEl>
                                        <p:attrNameLst>
                                          <p:attrName>style.visibility</p:attrName>
                                        </p:attrNameLst>
                                      </p:cBhvr>
                                      <p:to>
                                        <p:strVal val="visible"/>
                                      </p:to>
                                    </p:set>
                                    <p:animEffect transition="in" filter="box(in)">
                                      <p:cBhvr>
                                        <p:cTn id="22" dur="500"/>
                                        <p:tgtEl>
                                          <p:spTgt spid="665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6566"/>
                                        </p:tgtEl>
                                        <p:attrNameLst>
                                          <p:attrName>style.visibility</p:attrName>
                                        </p:attrNameLst>
                                      </p:cBhvr>
                                      <p:to>
                                        <p:strVal val="visible"/>
                                      </p:to>
                                    </p:set>
                                    <p:animEffect transition="in" filter="box(in)">
                                      <p:cBhvr>
                                        <p:cTn id="27" dur="500"/>
                                        <p:tgtEl>
                                          <p:spTgt spid="6656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6570"/>
                                        </p:tgtEl>
                                        <p:attrNameLst>
                                          <p:attrName>style.visibility</p:attrName>
                                        </p:attrNameLst>
                                      </p:cBhvr>
                                      <p:to>
                                        <p:strVal val="visible"/>
                                      </p:to>
                                    </p:set>
                                    <p:animEffect transition="in" filter="box(in)">
                                      <p:cBhvr>
                                        <p:cTn id="32" dur="500"/>
                                        <p:tgtEl>
                                          <p:spTgt spid="66570"/>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66571"/>
                                        </p:tgtEl>
                                        <p:attrNameLst>
                                          <p:attrName>style.visibility</p:attrName>
                                        </p:attrNameLst>
                                      </p:cBhvr>
                                      <p:to>
                                        <p:strVal val="visible"/>
                                      </p:to>
                                    </p:set>
                                    <p:animEffect transition="in" filter="box(in)">
                                      <p:cBhvr>
                                        <p:cTn id="35" dur="500"/>
                                        <p:tgtEl>
                                          <p:spTgt spid="6657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6569"/>
                                        </p:tgtEl>
                                        <p:attrNameLst>
                                          <p:attrName>style.visibility</p:attrName>
                                        </p:attrNameLst>
                                      </p:cBhvr>
                                      <p:to>
                                        <p:strVal val="visible"/>
                                      </p:to>
                                    </p:set>
                                    <p:animEffect transition="in" filter="box(in)">
                                      <p:cBhvr>
                                        <p:cTn id="38" dur="500"/>
                                        <p:tgtEl>
                                          <p:spTgt spid="66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6566" grpId="0"/>
      <p:bldP spid="66569" grpId="0" animBg="1"/>
      <p:bldP spid="66570" grpId="0" animBg="1"/>
      <p:bldP spid="6657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8" name="Picture 4" descr="spejl med stor krumning kopi"/>
          <p:cNvPicPr>
            <a:picLocks noChangeAspect="1" noChangeArrowheads="1"/>
          </p:cNvPicPr>
          <p:nvPr/>
        </p:nvPicPr>
        <p:blipFill>
          <a:blip r:embed="rId2" cstate="print"/>
          <a:srcRect/>
          <a:stretch>
            <a:fillRect/>
          </a:stretch>
        </p:blipFill>
        <p:spPr bwMode="auto">
          <a:xfrm>
            <a:off x="1763713" y="3141663"/>
            <a:ext cx="4572000" cy="2057400"/>
          </a:xfrm>
          <a:prstGeom prst="rect">
            <a:avLst/>
          </a:prstGeom>
          <a:noFill/>
          <a:ln w="9525">
            <a:noFill/>
            <a:miter lim="800000"/>
            <a:headEnd/>
            <a:tailEnd/>
          </a:ln>
        </p:spPr>
      </p:pic>
      <p:pic>
        <p:nvPicPr>
          <p:cNvPr id="67589" name="Picture 5" descr="spejl med lille krumning kopi"/>
          <p:cNvPicPr>
            <a:picLocks noChangeAspect="1" noChangeArrowheads="1"/>
          </p:cNvPicPr>
          <p:nvPr/>
        </p:nvPicPr>
        <p:blipFill>
          <a:blip r:embed="rId3" cstate="print"/>
          <a:srcRect/>
          <a:stretch>
            <a:fillRect/>
          </a:stretch>
        </p:blipFill>
        <p:spPr bwMode="auto">
          <a:xfrm>
            <a:off x="1835150" y="3429000"/>
            <a:ext cx="4724400" cy="1695450"/>
          </a:xfrm>
          <a:prstGeom prst="rect">
            <a:avLst/>
          </a:prstGeom>
          <a:noFill/>
          <a:ln w="9525">
            <a:noFill/>
            <a:miter lim="800000"/>
            <a:headEnd/>
            <a:tailEnd/>
          </a:ln>
        </p:spPr>
      </p:pic>
      <p:pic>
        <p:nvPicPr>
          <p:cNvPr id="67590" name="Picture 6" descr="spejl uden krumning kopi"/>
          <p:cNvPicPr>
            <a:picLocks noChangeAspect="1" noChangeArrowheads="1"/>
          </p:cNvPicPr>
          <p:nvPr/>
        </p:nvPicPr>
        <p:blipFill>
          <a:blip r:embed="rId4" cstate="print"/>
          <a:srcRect/>
          <a:stretch>
            <a:fillRect/>
          </a:stretch>
        </p:blipFill>
        <p:spPr bwMode="auto">
          <a:xfrm>
            <a:off x="1979613" y="3500438"/>
            <a:ext cx="4495800" cy="1352550"/>
          </a:xfrm>
          <a:prstGeom prst="rect">
            <a:avLst/>
          </a:prstGeom>
          <a:noFill/>
          <a:ln w="9525">
            <a:noFill/>
            <a:miter lim="800000"/>
            <a:headEnd/>
            <a:tailEnd/>
          </a:ln>
        </p:spPr>
      </p:pic>
      <p:sp>
        <p:nvSpPr>
          <p:cNvPr id="67587" name="Rectangle 3"/>
          <p:cNvSpPr>
            <a:spLocks noGrp="1" noChangeArrowheads="1"/>
          </p:cNvSpPr>
          <p:nvPr>
            <p:ph idx="1"/>
          </p:nvPr>
        </p:nvSpPr>
        <p:spPr>
          <a:xfrm>
            <a:off x="611188" y="692150"/>
            <a:ext cx="7772400" cy="2376488"/>
          </a:xfrm>
        </p:spPr>
        <p:txBody>
          <a:bodyPr/>
          <a:lstStyle/>
          <a:p>
            <a:pPr eaLnBrk="1" hangingPunct="1"/>
            <a:r>
              <a:rPr lang="da-DK" sz="2800" smtClean="0"/>
              <a:t>Spejle med forskellige krumninger vil have deres brændpunkter placeret forskelligt</a:t>
            </a:r>
          </a:p>
          <a:p>
            <a:pPr eaLnBrk="1" hangingPunct="1"/>
            <a:r>
              <a:rPr lang="da-DK" sz="2800" smtClean="0"/>
              <a:t>Spejle med stor krumning vil have brændpunktet tæt på spejlet. </a:t>
            </a:r>
          </a:p>
        </p:txBody>
      </p:sp>
      <p:sp>
        <p:nvSpPr>
          <p:cNvPr id="67591" name="Text Box 7"/>
          <p:cNvSpPr txBox="1">
            <a:spLocks noChangeArrowheads="1"/>
          </p:cNvSpPr>
          <p:nvPr/>
        </p:nvSpPr>
        <p:spPr bwMode="auto">
          <a:xfrm>
            <a:off x="107950" y="4941888"/>
            <a:ext cx="8743950" cy="1465262"/>
          </a:xfrm>
          <a:prstGeom prst="rect">
            <a:avLst/>
          </a:prstGeom>
          <a:noFill/>
          <a:ln w="9525">
            <a:noFill/>
            <a:miter lim="800000"/>
            <a:headEnd/>
            <a:tailEnd/>
          </a:ln>
        </p:spPr>
        <p:txBody>
          <a:bodyPr wrap="none">
            <a:spAutoFit/>
          </a:bodyPr>
          <a:lstStyle/>
          <a:p>
            <a:pPr>
              <a:buFontTx/>
              <a:buChar char="•"/>
            </a:pPr>
            <a:r>
              <a:rPr lang="da-DK"/>
              <a:t>Mens dem med lille krumning, vil have brændpunktet længere væk. </a:t>
            </a:r>
          </a:p>
          <a:p>
            <a:pPr>
              <a:buFontTx/>
              <a:buChar char="•"/>
            </a:pPr>
            <a:r>
              <a:rPr lang="da-DK"/>
              <a:t>Logisk vil spejle med en meget lille krumning have brændpunktet </a:t>
            </a:r>
          </a:p>
          <a:p>
            <a:r>
              <a:rPr lang="da-DK"/>
              <a:t>liggende langt fra selve spejlet. </a:t>
            </a:r>
          </a:p>
          <a:p>
            <a:pPr>
              <a:buFontTx/>
              <a:buChar char="•"/>
            </a:pPr>
            <a:r>
              <a:rPr lang="da-DK"/>
              <a:t>Og et spejl uden krumning, vil slet ikke have et brændpunkt. </a:t>
            </a:r>
          </a:p>
          <a:p>
            <a:r>
              <a:rPr lang="da-DK"/>
              <a:t>Da strålerne vil kastes tilbage i samme retning.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ox(in)">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box(in)">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7588"/>
                                        </p:tgtEl>
                                        <p:attrNameLst>
                                          <p:attrName>style.visibility</p:attrName>
                                        </p:attrNameLst>
                                      </p:cBhvr>
                                      <p:to>
                                        <p:strVal val="visible"/>
                                      </p:to>
                                    </p:set>
                                    <p:animEffect transition="in" filter="box(in)">
                                      <p:cBhvr>
                                        <p:cTn id="17" dur="500"/>
                                        <p:tgtEl>
                                          <p:spTgt spid="6758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7589"/>
                                        </p:tgtEl>
                                        <p:attrNameLst>
                                          <p:attrName>style.visibility</p:attrName>
                                        </p:attrNameLst>
                                      </p:cBhvr>
                                      <p:to>
                                        <p:strVal val="visible"/>
                                      </p:to>
                                    </p:set>
                                    <p:animEffect transition="in" filter="box(in)">
                                      <p:cBhvr>
                                        <p:cTn id="22" dur="500"/>
                                        <p:tgtEl>
                                          <p:spTgt spid="6758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7590"/>
                                        </p:tgtEl>
                                        <p:attrNameLst>
                                          <p:attrName>style.visibility</p:attrName>
                                        </p:attrNameLst>
                                      </p:cBhvr>
                                      <p:to>
                                        <p:strVal val="visible"/>
                                      </p:to>
                                    </p:set>
                                    <p:animEffect transition="in" filter="box(in)">
                                      <p:cBhvr>
                                        <p:cTn id="27" dur="500"/>
                                        <p:tgtEl>
                                          <p:spTgt spid="6759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7591"/>
                                        </p:tgtEl>
                                        <p:attrNameLst>
                                          <p:attrName>style.visibility</p:attrName>
                                        </p:attrNameLst>
                                      </p:cBhvr>
                                      <p:to>
                                        <p:strVal val="visible"/>
                                      </p:to>
                                    </p:set>
                                    <p:animEffect transition="in" filter="box(in)">
                                      <p:cBhvr>
                                        <p:cTn id="3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6759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p:txBody>
          <a:bodyPr/>
          <a:lstStyle/>
          <a:p>
            <a:pPr eaLnBrk="1" hangingPunct="1"/>
            <a:r>
              <a:rPr lang="da-DK" b="1" smtClean="0"/>
              <a:t>Lampe og parabolspejl</a:t>
            </a:r>
            <a:r>
              <a:rPr lang="da-DK" smtClean="0"/>
              <a:t> </a:t>
            </a:r>
          </a:p>
        </p:txBody>
      </p:sp>
      <p:sp>
        <p:nvSpPr>
          <p:cNvPr id="68611" name="Rectangle 3"/>
          <p:cNvSpPr>
            <a:spLocks noGrp="1" noChangeArrowheads="1"/>
          </p:cNvSpPr>
          <p:nvPr>
            <p:ph idx="1"/>
          </p:nvPr>
        </p:nvSpPr>
        <p:spPr>
          <a:xfrm>
            <a:off x="323850" y="1557338"/>
            <a:ext cx="8134350" cy="4114800"/>
          </a:xfrm>
        </p:spPr>
        <p:txBody>
          <a:bodyPr/>
          <a:lstStyle/>
          <a:p>
            <a:pPr eaLnBrk="1" hangingPunct="1">
              <a:lnSpc>
                <a:spcPct val="80000"/>
              </a:lnSpc>
            </a:pPr>
            <a:r>
              <a:rPr lang="da-DK" sz="1800" smtClean="0"/>
              <a:t>Vi kender også til det modsatte fænomen, at reflekterende stråler bliver parallelle, når de kastes tilbage fra spejlet. </a:t>
            </a:r>
          </a:p>
          <a:p>
            <a:pPr eaLnBrk="1" hangingPunct="1">
              <a:lnSpc>
                <a:spcPct val="80000"/>
              </a:lnSpc>
            </a:pPr>
            <a:r>
              <a:rPr lang="da-DK" sz="1800" smtClean="0"/>
              <a:t>Det kender vi fra fx billygter og lommelygter</a:t>
            </a:r>
          </a:p>
          <a:p>
            <a:pPr eaLnBrk="1" hangingPunct="1">
              <a:lnSpc>
                <a:spcPct val="80000"/>
              </a:lnSpc>
            </a:pPr>
            <a:r>
              <a:rPr lang="da-DK" sz="1800" smtClean="0"/>
              <a:t>Her sidder der en parabol omkring pæren, som sørger for at sende lyset afsted i den rigtige retning.</a:t>
            </a:r>
          </a:p>
          <a:p>
            <a:pPr eaLnBrk="1" hangingPunct="1">
              <a:lnSpc>
                <a:spcPct val="80000"/>
              </a:lnSpc>
              <a:buFontTx/>
              <a:buNone/>
            </a:pPr>
            <a:endParaRPr lang="da-DK" sz="1800" smtClean="0"/>
          </a:p>
          <a:p>
            <a:pPr eaLnBrk="1" hangingPunct="1">
              <a:lnSpc>
                <a:spcPct val="80000"/>
              </a:lnSpc>
              <a:buFontTx/>
              <a:buNone/>
            </a:pPr>
            <a:r>
              <a:rPr lang="da-DK" sz="1800" smtClean="0"/>
              <a:t>	Hvis vi placerer en pære i parabolens brændpunkt, vil lyset kastes tilbage e en retning, som  i teorien vil være parallel.</a:t>
            </a:r>
          </a:p>
          <a:p>
            <a:pPr eaLnBrk="1" hangingPunct="1">
              <a:lnSpc>
                <a:spcPct val="80000"/>
              </a:lnSpc>
            </a:pPr>
            <a:r>
              <a:rPr lang="da-DK" sz="1800" smtClean="0"/>
              <a:t>Hvis pæren er længere væk end brændpunktet, vil lyset samles på vej væk fra parabolen. </a:t>
            </a:r>
          </a:p>
          <a:p>
            <a:pPr eaLnBrk="1" hangingPunct="1">
              <a:lnSpc>
                <a:spcPct val="80000"/>
              </a:lnSpc>
            </a:pPr>
            <a:r>
              <a:rPr lang="da-DK" sz="1800" smtClean="0"/>
              <a:t>Hvis pæren er tættere end brændpunktet, vil lyset spredes.</a:t>
            </a:r>
          </a:p>
          <a:p>
            <a:pPr eaLnBrk="1" hangingPunct="1">
              <a:lnSpc>
                <a:spcPct val="80000"/>
              </a:lnSpc>
            </a:pPr>
            <a:r>
              <a:rPr lang="da-DK" sz="1800" smtClean="0"/>
              <a:t>En maclite lommelygte, kan bruges som eksempel, da vi her kan flytte parabolen frem og tilbage og således flytte pæren, og på den måde samle og sprede lyskeglen.</a:t>
            </a:r>
          </a:p>
        </p:txBody>
      </p:sp>
      <p:pic>
        <p:nvPicPr>
          <p:cNvPr id="68613" name="Picture 5" descr="samle parabol"/>
          <p:cNvPicPr>
            <a:picLocks noChangeAspect="1" noChangeArrowheads="1"/>
          </p:cNvPicPr>
          <p:nvPr/>
        </p:nvPicPr>
        <p:blipFill>
          <a:blip r:embed="rId2" cstate="print"/>
          <a:srcRect/>
          <a:stretch>
            <a:fillRect/>
          </a:stretch>
        </p:blipFill>
        <p:spPr bwMode="auto">
          <a:xfrm>
            <a:off x="4478338" y="5159375"/>
            <a:ext cx="3910012" cy="1654175"/>
          </a:xfrm>
          <a:prstGeom prst="rect">
            <a:avLst/>
          </a:prstGeom>
          <a:noFill/>
          <a:ln w="9525">
            <a:noFill/>
            <a:miter lim="800000"/>
            <a:headEnd/>
            <a:tailEnd/>
          </a:ln>
        </p:spPr>
      </p:pic>
      <p:pic>
        <p:nvPicPr>
          <p:cNvPr id="68612" name="Picture 4" descr="sprede parabol"/>
          <p:cNvPicPr>
            <a:picLocks noChangeAspect="1" noChangeArrowheads="1"/>
          </p:cNvPicPr>
          <p:nvPr/>
        </p:nvPicPr>
        <p:blipFill>
          <a:blip r:embed="rId3" cstate="print"/>
          <a:srcRect/>
          <a:stretch>
            <a:fillRect/>
          </a:stretch>
        </p:blipFill>
        <p:spPr bwMode="auto">
          <a:xfrm>
            <a:off x="684213" y="5180013"/>
            <a:ext cx="3382962" cy="1636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ox(i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ox(i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box(in)">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8612"/>
                                        </p:tgtEl>
                                        <p:attrNameLst>
                                          <p:attrName>style.visibility</p:attrName>
                                        </p:attrNameLst>
                                      </p:cBhvr>
                                      <p:to>
                                        <p:strVal val="visible"/>
                                      </p:to>
                                    </p:set>
                                    <p:animEffect transition="in" filter="box(in)">
                                      <p:cBhvr>
                                        <p:cTn id="22" dur="500"/>
                                        <p:tgtEl>
                                          <p:spTgt spid="686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box(in)">
                                      <p:cBhvr>
                                        <p:cTn id="27" dur="500"/>
                                        <p:tgtEl>
                                          <p:spTgt spid="686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Effect transition="in" filter="box(in)">
                                      <p:cBhvr>
                                        <p:cTn id="32" dur="500"/>
                                        <p:tgtEl>
                                          <p:spTgt spid="686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8611">
                                            <p:txEl>
                                              <p:pRg st="6" end="6"/>
                                            </p:txEl>
                                          </p:spTgt>
                                        </p:tgtEl>
                                        <p:attrNameLst>
                                          <p:attrName>style.visibility</p:attrName>
                                        </p:attrNameLst>
                                      </p:cBhvr>
                                      <p:to>
                                        <p:strVal val="visible"/>
                                      </p:to>
                                    </p:set>
                                    <p:animEffect transition="in" filter="box(in)">
                                      <p:cBhvr>
                                        <p:cTn id="37" dur="500"/>
                                        <p:tgtEl>
                                          <p:spTgt spid="686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8611">
                                            <p:txEl>
                                              <p:pRg st="7" end="7"/>
                                            </p:txEl>
                                          </p:spTgt>
                                        </p:tgtEl>
                                        <p:attrNameLst>
                                          <p:attrName>style.visibility</p:attrName>
                                        </p:attrNameLst>
                                      </p:cBhvr>
                                      <p:to>
                                        <p:strVal val="visible"/>
                                      </p:to>
                                    </p:set>
                                    <p:animEffect transition="in" filter="box(in)">
                                      <p:cBhvr>
                                        <p:cTn id="42" dur="500"/>
                                        <p:tgtEl>
                                          <p:spTgt spid="686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8613"/>
                                        </p:tgtEl>
                                        <p:attrNameLst>
                                          <p:attrName>style.visibility</p:attrName>
                                        </p:attrNameLst>
                                      </p:cBhvr>
                                      <p:to>
                                        <p:strVal val="visible"/>
                                      </p:to>
                                    </p:set>
                                    <p:animEffect transition="in" filter="box(in)">
                                      <p:cBhvr>
                                        <p:cTn id="47"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685800" y="393700"/>
            <a:ext cx="7772400" cy="5267325"/>
          </a:xfrm>
        </p:spPr>
        <p:txBody>
          <a:bodyPr/>
          <a:lstStyle/>
          <a:p>
            <a:pPr eaLnBrk="1" hangingPunct="1">
              <a:lnSpc>
                <a:spcPct val="80000"/>
              </a:lnSpc>
            </a:pPr>
            <a:r>
              <a:rPr lang="da-DK" sz="2000" smtClean="0"/>
              <a:t>Lyset som udsendes er ikke kun synligt lys, men også det infrarøde lys.</a:t>
            </a:r>
          </a:p>
          <a:p>
            <a:pPr eaLnBrk="1" hangingPunct="1">
              <a:lnSpc>
                <a:spcPct val="80000"/>
              </a:lnSpc>
            </a:pPr>
            <a:r>
              <a:rPr lang="da-DK" sz="2000" smtClean="0"/>
              <a:t>Kaldes også varmestråling og reflekteres på samme måde som synligt lys.</a:t>
            </a:r>
          </a:p>
          <a:p>
            <a:pPr eaLnBrk="1" hangingPunct="1">
              <a:lnSpc>
                <a:spcPct val="80000"/>
              </a:lnSpc>
            </a:pPr>
            <a:r>
              <a:rPr lang="da-DK" sz="2000" smtClean="0"/>
              <a:t>Ved at sætte et termometer op i et parabolspejls brændpunkt, og lade en lampe lyse ind på spejlet, vil vi se en temp. Stigning på termometeret. </a:t>
            </a:r>
          </a:p>
          <a:p>
            <a:pPr eaLnBrk="1" hangingPunct="1">
              <a:lnSpc>
                <a:spcPct val="80000"/>
              </a:lnSpc>
            </a:pPr>
            <a:r>
              <a:rPr lang="da-DK" sz="2000" smtClean="0"/>
              <a:t>Det er energien fra lampen, som samles i dette meget lille punkt.</a:t>
            </a:r>
          </a:p>
          <a:p>
            <a:pPr eaLnBrk="1" hangingPunct="1">
              <a:lnSpc>
                <a:spcPct val="80000"/>
              </a:lnSpc>
            </a:pPr>
            <a:endParaRPr lang="da-DK" sz="2000" smtClean="0"/>
          </a:p>
          <a:p>
            <a:pPr eaLnBrk="1" hangingPunct="1">
              <a:lnSpc>
                <a:spcPct val="80000"/>
              </a:lnSpc>
            </a:pPr>
            <a:r>
              <a:rPr lang="da-DK" sz="2000" u="sng" smtClean="0"/>
              <a:t>Billede med termometer</a:t>
            </a:r>
          </a:p>
          <a:p>
            <a:pPr eaLnBrk="1" hangingPunct="1">
              <a:lnSpc>
                <a:spcPct val="80000"/>
              </a:lnSpc>
            </a:pPr>
            <a:endParaRPr lang="da-DK" sz="2000" u="sng" smtClean="0"/>
          </a:p>
          <a:p>
            <a:pPr eaLnBrk="1" hangingPunct="1">
              <a:lnSpc>
                <a:spcPct val="80000"/>
              </a:lnSpc>
            </a:pPr>
            <a:r>
              <a:rPr lang="da-DK" sz="2000" u="sng" smtClean="0"/>
              <a:t>Da temperaturen hurtigt bliver meget høj her. Vil vi kunne udnytte denne varme til at lave mad over, på steder hvor det ikke ellers er muligt at skaffe energi.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box(in)">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box(in)">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box(in)">
                                      <p:cBhvr>
                                        <p:cTn id="17" dur="500"/>
                                        <p:tgtEl>
                                          <p:spTgt spid="696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box(in)">
                                      <p:cBhvr>
                                        <p:cTn id="22" dur="500"/>
                                        <p:tgtEl>
                                          <p:spTgt spid="696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animEffect transition="in" filter="box(in)">
                                      <p:cBhvr>
                                        <p:cTn id="27" dur="500"/>
                                        <p:tgtEl>
                                          <p:spTgt spid="696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635">
                                            <p:txEl>
                                              <p:pRg st="7" end="7"/>
                                            </p:txEl>
                                          </p:spTgt>
                                        </p:tgtEl>
                                        <p:attrNameLst>
                                          <p:attrName>style.visibility</p:attrName>
                                        </p:attrNameLst>
                                      </p:cBhvr>
                                      <p:to>
                                        <p:strVal val="visible"/>
                                      </p:to>
                                    </p:set>
                                    <p:animEffect transition="in" filter="box(in)">
                                      <p:cBhvr>
                                        <p:cTn id="32" dur="500"/>
                                        <p:tgtEl>
                                          <p:spTgt spid="69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60" name="Picture 4" descr="knækket pind"/>
          <p:cNvPicPr>
            <a:picLocks noChangeAspect="1" noChangeArrowheads="1"/>
          </p:cNvPicPr>
          <p:nvPr/>
        </p:nvPicPr>
        <p:blipFill>
          <a:blip r:embed="rId2" cstate="print"/>
          <a:srcRect/>
          <a:stretch>
            <a:fillRect/>
          </a:stretch>
        </p:blipFill>
        <p:spPr bwMode="auto">
          <a:xfrm>
            <a:off x="6227763" y="149225"/>
            <a:ext cx="2790825" cy="2343150"/>
          </a:xfrm>
          <a:prstGeom prst="rect">
            <a:avLst/>
          </a:prstGeom>
          <a:noFill/>
          <a:ln w="9525">
            <a:noFill/>
            <a:miter lim="800000"/>
            <a:headEnd/>
            <a:tailEnd/>
          </a:ln>
        </p:spPr>
      </p:pic>
      <p:sp>
        <p:nvSpPr>
          <p:cNvPr id="44035" name="Rectangle 2"/>
          <p:cNvSpPr>
            <a:spLocks noGrp="1" noChangeArrowheads="1"/>
          </p:cNvSpPr>
          <p:nvPr>
            <p:ph type="title"/>
          </p:nvPr>
        </p:nvSpPr>
        <p:spPr/>
        <p:txBody>
          <a:bodyPr/>
          <a:lstStyle/>
          <a:p>
            <a:pPr eaLnBrk="1" hangingPunct="1"/>
            <a:r>
              <a:rPr lang="da-DK" b="1" smtClean="0"/>
              <a:t>Lysets brydning</a:t>
            </a:r>
          </a:p>
        </p:txBody>
      </p:sp>
      <p:sp>
        <p:nvSpPr>
          <p:cNvPr id="70659" name="Rectangle 3"/>
          <p:cNvSpPr>
            <a:spLocks noGrp="1" noChangeArrowheads="1"/>
          </p:cNvSpPr>
          <p:nvPr>
            <p:ph idx="1"/>
          </p:nvPr>
        </p:nvSpPr>
        <p:spPr>
          <a:xfrm>
            <a:off x="685800" y="1981200"/>
            <a:ext cx="7772400" cy="4471988"/>
          </a:xfrm>
        </p:spPr>
        <p:txBody>
          <a:bodyPr/>
          <a:lstStyle/>
          <a:p>
            <a:pPr eaLnBrk="1" hangingPunct="1">
              <a:lnSpc>
                <a:spcPct val="80000"/>
              </a:lnSpc>
            </a:pPr>
            <a:r>
              <a:rPr lang="da-DK" sz="2000" smtClean="0"/>
              <a:t>Når vi ser på en pind, som går ned i vandet, ser det ud som om den er knækket i vandoverfladen. </a:t>
            </a:r>
          </a:p>
          <a:p>
            <a:pPr eaLnBrk="1" hangingPunct="1">
              <a:lnSpc>
                <a:spcPct val="80000"/>
              </a:lnSpc>
            </a:pPr>
            <a:r>
              <a:rPr lang="da-DK" sz="2000" smtClean="0"/>
              <a:t>Vi ved jo godt at den ikke er det, derfor må årsagen findes et andet sted</a:t>
            </a:r>
          </a:p>
          <a:p>
            <a:pPr eaLnBrk="1" hangingPunct="1">
              <a:lnSpc>
                <a:spcPct val="80000"/>
              </a:lnSpc>
            </a:pPr>
            <a:r>
              <a:rPr lang="da-DK" sz="2000" smtClean="0"/>
              <a:t>En lyskegle som lyser ned i vand, vil også ”knække”, eller som vi i fysikken kalder at lyset brydes.</a:t>
            </a:r>
          </a:p>
          <a:p>
            <a:pPr eaLnBrk="1" hangingPunct="1">
              <a:lnSpc>
                <a:spcPct val="80000"/>
              </a:lnSpc>
            </a:pPr>
            <a:r>
              <a:rPr lang="da-DK" sz="2000" smtClean="0"/>
              <a:t>Først ser vi, ved lodret indfald vil der ikke ske nogen brydning. Men strålen vil blot fortsætte uforandret gennem vandet.</a:t>
            </a:r>
          </a:p>
          <a:p>
            <a:pPr eaLnBrk="1" hangingPunct="1">
              <a:lnSpc>
                <a:spcPct val="80000"/>
              </a:lnSpc>
            </a:pPr>
            <a:r>
              <a:rPr lang="da-DK" sz="2000" smtClean="0"/>
              <a:t>Kommer lyset derimod ind fra en vinkel, vil vi se at noget af lyset vil blive reflekteret tilbage i overfladen, på samme måde som var det et spejl. Med indfaldsvinkel og udfaldsvinkel.</a:t>
            </a:r>
          </a:p>
          <a:p>
            <a:pPr eaLnBrk="1" hangingPunct="1">
              <a:lnSpc>
                <a:spcPct val="80000"/>
              </a:lnSpc>
            </a:pPr>
            <a:r>
              <a:rPr lang="da-DK" sz="2000" smtClean="0"/>
              <a:t>Men noget vil også gå ned i vandet fordi vandoverfladen er gennemsigtig.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500" fill="hold"/>
                                        <p:tgtEl>
                                          <p:spTgt spid="70660"/>
                                        </p:tgtEl>
                                        <p:attrNameLst>
                                          <p:attrName>ppt_x</p:attrName>
                                        </p:attrNameLst>
                                      </p:cBhvr>
                                      <p:tavLst>
                                        <p:tav tm="0">
                                          <p:val>
                                            <p:strVal val="#ppt_x"/>
                                          </p:val>
                                        </p:tav>
                                        <p:tav tm="100000">
                                          <p:val>
                                            <p:strVal val="#ppt_x"/>
                                          </p:val>
                                        </p:tav>
                                      </p:tavLst>
                                    </p:anim>
                                    <p:anim calcmode="lin" valueType="num">
                                      <p:cBhvr additive="base">
                                        <p:cTn id="8" dur="500" fill="hold"/>
                                        <p:tgtEl>
                                          <p:spTgt spid="706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0659">
                                            <p:txEl>
                                              <p:pRg st="0" end="0"/>
                                            </p:txEl>
                                          </p:spTgt>
                                        </p:tgtEl>
                                        <p:attrNameLst>
                                          <p:attrName>style.visibility</p:attrName>
                                        </p:attrNameLst>
                                      </p:cBhvr>
                                      <p:to>
                                        <p:strVal val="visible"/>
                                      </p:to>
                                    </p:set>
                                    <p:animEffect transition="in" filter="box(in)">
                                      <p:cBhvr>
                                        <p:cTn id="13" dur="500"/>
                                        <p:tgtEl>
                                          <p:spTgt spid="706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0659">
                                            <p:txEl>
                                              <p:pRg st="1" end="1"/>
                                            </p:txEl>
                                          </p:spTgt>
                                        </p:tgtEl>
                                        <p:attrNameLst>
                                          <p:attrName>style.visibility</p:attrName>
                                        </p:attrNameLst>
                                      </p:cBhvr>
                                      <p:to>
                                        <p:strVal val="visible"/>
                                      </p:to>
                                    </p:set>
                                    <p:animEffect transition="in" filter="box(in)">
                                      <p:cBhvr>
                                        <p:cTn id="18" dur="500"/>
                                        <p:tgtEl>
                                          <p:spTgt spid="7065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0659">
                                            <p:txEl>
                                              <p:pRg st="2" end="2"/>
                                            </p:txEl>
                                          </p:spTgt>
                                        </p:tgtEl>
                                        <p:attrNameLst>
                                          <p:attrName>style.visibility</p:attrName>
                                        </p:attrNameLst>
                                      </p:cBhvr>
                                      <p:to>
                                        <p:strVal val="visible"/>
                                      </p:to>
                                    </p:set>
                                    <p:animEffect transition="in" filter="box(in)">
                                      <p:cBhvr>
                                        <p:cTn id="23" dur="500"/>
                                        <p:tgtEl>
                                          <p:spTgt spid="706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0659">
                                            <p:txEl>
                                              <p:pRg st="3" end="3"/>
                                            </p:txEl>
                                          </p:spTgt>
                                        </p:tgtEl>
                                        <p:attrNameLst>
                                          <p:attrName>style.visibility</p:attrName>
                                        </p:attrNameLst>
                                      </p:cBhvr>
                                      <p:to>
                                        <p:strVal val="visible"/>
                                      </p:to>
                                    </p:set>
                                    <p:animEffect transition="in" filter="box(in)">
                                      <p:cBhvr>
                                        <p:cTn id="28" dur="500"/>
                                        <p:tgtEl>
                                          <p:spTgt spid="7065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0659">
                                            <p:txEl>
                                              <p:pRg st="4" end="4"/>
                                            </p:txEl>
                                          </p:spTgt>
                                        </p:tgtEl>
                                        <p:attrNameLst>
                                          <p:attrName>style.visibility</p:attrName>
                                        </p:attrNameLst>
                                      </p:cBhvr>
                                      <p:to>
                                        <p:strVal val="visible"/>
                                      </p:to>
                                    </p:set>
                                    <p:animEffect transition="in" filter="box(in)">
                                      <p:cBhvr>
                                        <p:cTn id="33" dur="500"/>
                                        <p:tgtEl>
                                          <p:spTgt spid="7065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70659">
                                            <p:txEl>
                                              <p:pRg st="5" end="5"/>
                                            </p:txEl>
                                          </p:spTgt>
                                        </p:tgtEl>
                                        <p:attrNameLst>
                                          <p:attrName>style.visibility</p:attrName>
                                        </p:attrNameLst>
                                      </p:cBhvr>
                                      <p:to>
                                        <p:strVal val="visible"/>
                                      </p:to>
                                    </p:set>
                                    <p:animEffect transition="in" filter="box(in)">
                                      <p:cBhvr>
                                        <p:cTn id="38" dur="500"/>
                                        <p:tgtEl>
                                          <p:spTgt spid="706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eaLnBrk="1" hangingPunct="1"/>
            <a:r>
              <a:rPr lang="da-DK" smtClean="0"/>
              <a:t>Lysets bølgeegenskaber</a:t>
            </a:r>
          </a:p>
        </p:txBody>
      </p:sp>
      <p:sp>
        <p:nvSpPr>
          <p:cNvPr id="17411" name="Pladsholder til indhold 2"/>
          <p:cNvSpPr>
            <a:spLocks noGrp="1"/>
          </p:cNvSpPr>
          <p:nvPr>
            <p:ph idx="1"/>
          </p:nvPr>
        </p:nvSpPr>
        <p:spPr/>
        <p:txBody>
          <a:bodyPr/>
          <a:lstStyle/>
          <a:p>
            <a:pPr eaLnBrk="1" hangingPunct="1"/>
            <a:r>
              <a:rPr lang="da-DK" smtClean="0"/>
              <a:t>For at vi kan sige at lys er bølger, er lyset nød til at have de 4 bølge egenskaber</a:t>
            </a:r>
          </a:p>
          <a:p>
            <a:pPr eaLnBrk="1" hangingPunct="1"/>
            <a:r>
              <a:rPr lang="da-DK" smtClean="0"/>
              <a:t>Kan lyset reflektere?</a:t>
            </a:r>
          </a:p>
          <a:p>
            <a:pPr eaLnBrk="1" hangingPunct="1"/>
            <a:r>
              <a:rPr lang="da-DK" smtClean="0"/>
              <a:t>Kan lyset bøje om hjørner?</a:t>
            </a:r>
          </a:p>
          <a:p>
            <a:pPr eaLnBrk="1" hangingPunct="1"/>
            <a:r>
              <a:rPr lang="da-DK" smtClean="0"/>
              <a:t>Kan lys interferere?</a:t>
            </a:r>
          </a:p>
          <a:p>
            <a:pPr eaLnBrk="1" hangingPunct="1"/>
            <a:r>
              <a:rPr lang="da-DK" smtClean="0"/>
              <a:t>Kan lys gå gennem hinanden?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4" name="Picture 4" descr="første afbøjning"/>
          <p:cNvPicPr>
            <a:picLocks noChangeAspect="1" noChangeArrowheads="1"/>
          </p:cNvPicPr>
          <p:nvPr/>
        </p:nvPicPr>
        <p:blipFill>
          <a:blip r:embed="rId2" cstate="print"/>
          <a:srcRect/>
          <a:stretch>
            <a:fillRect/>
          </a:stretch>
        </p:blipFill>
        <p:spPr bwMode="auto">
          <a:xfrm>
            <a:off x="4356100" y="1052513"/>
            <a:ext cx="4592638" cy="1690687"/>
          </a:xfrm>
          <a:prstGeom prst="rect">
            <a:avLst/>
          </a:prstGeom>
          <a:noFill/>
          <a:ln w="9525">
            <a:noFill/>
            <a:miter lim="800000"/>
            <a:headEnd/>
            <a:tailEnd/>
          </a:ln>
        </p:spPr>
      </p:pic>
      <p:sp>
        <p:nvSpPr>
          <p:cNvPr id="71683" name="Rectangle 3"/>
          <p:cNvSpPr>
            <a:spLocks noGrp="1" noChangeArrowheads="1"/>
          </p:cNvSpPr>
          <p:nvPr>
            <p:ph idx="1"/>
          </p:nvPr>
        </p:nvSpPr>
        <p:spPr>
          <a:xfrm>
            <a:off x="182563" y="250825"/>
            <a:ext cx="5541962" cy="6273800"/>
          </a:xfrm>
        </p:spPr>
        <p:txBody>
          <a:bodyPr/>
          <a:lstStyle/>
          <a:p>
            <a:pPr eaLnBrk="1" hangingPunct="1">
              <a:lnSpc>
                <a:spcPct val="80000"/>
              </a:lnSpc>
            </a:pPr>
            <a:r>
              <a:rPr lang="da-DK" sz="2000" smtClean="0"/>
              <a:t>Når vi ser på en pind, som går ned i vandet, ser det ud som om den er knækket i vandoverfladen. </a:t>
            </a:r>
          </a:p>
          <a:p>
            <a:pPr eaLnBrk="1" hangingPunct="1">
              <a:lnSpc>
                <a:spcPct val="80000"/>
              </a:lnSpc>
            </a:pPr>
            <a:r>
              <a:rPr lang="da-DK" sz="2000" smtClean="0"/>
              <a:t>Vi ved jo godt at den ikke er det, derfor må årsagen findes et andet sted</a:t>
            </a:r>
          </a:p>
          <a:p>
            <a:pPr eaLnBrk="1" hangingPunct="1">
              <a:lnSpc>
                <a:spcPct val="80000"/>
              </a:lnSpc>
            </a:pPr>
            <a:r>
              <a:rPr lang="da-DK" sz="2000" smtClean="0"/>
              <a:t>En lyskegle som lyser ned i vand, vil også ”knække”, eller som vi i fysikken kalder at lyset brydes.</a:t>
            </a:r>
          </a:p>
          <a:p>
            <a:pPr eaLnBrk="1" hangingPunct="1">
              <a:lnSpc>
                <a:spcPct val="80000"/>
              </a:lnSpc>
            </a:pPr>
            <a:r>
              <a:rPr lang="da-DK" sz="2000" smtClean="0"/>
              <a:t>Først ser vi, ved lodret indfald vil der ikke ske nogen brydning. Men strålen vil blot fortsætte uforandret gennem vandet.</a:t>
            </a:r>
          </a:p>
          <a:p>
            <a:pPr eaLnBrk="1" hangingPunct="1">
              <a:lnSpc>
                <a:spcPct val="80000"/>
              </a:lnSpc>
            </a:pPr>
            <a:r>
              <a:rPr lang="da-DK" sz="2000" smtClean="0"/>
              <a:t>Kommer lyset derimod ind fra en vinkel, vil vi se at noget af lyset vil blive reflekteret tilbage i overfladen, på samme måde som var det et spejl. Med indfaldsvinkel og udfaldsvinkel.</a:t>
            </a:r>
          </a:p>
          <a:p>
            <a:pPr eaLnBrk="1" hangingPunct="1">
              <a:lnSpc>
                <a:spcPct val="80000"/>
              </a:lnSpc>
            </a:pPr>
            <a:r>
              <a:rPr lang="da-DK" sz="2000" smtClean="0"/>
              <a:t>Men noget vil også gå ned i vandet fordi vandoverfladen er gennemsigtig.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ox(in)">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box(in)">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box(in)">
                                      <p:cBhvr>
                                        <p:cTn id="17" dur="500"/>
                                        <p:tgtEl>
                                          <p:spTgt spid="71683">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71684"/>
                                        </p:tgtEl>
                                        <p:attrNameLst>
                                          <p:attrName>style.visibility</p:attrName>
                                        </p:attrNameLst>
                                      </p:cBhvr>
                                      <p:to>
                                        <p:strVal val="visible"/>
                                      </p:to>
                                    </p:set>
                                    <p:animEffect transition="in" filter="box(in)">
                                      <p:cBhvr>
                                        <p:cTn id="20" dur="500"/>
                                        <p:tgtEl>
                                          <p:spTgt spid="7168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Effect transition="in" filter="box(in)">
                                      <p:cBhvr>
                                        <p:cTn id="25" dur="500"/>
                                        <p:tgtEl>
                                          <p:spTgt spid="7168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71683">
                                            <p:txEl>
                                              <p:pRg st="4" end="4"/>
                                            </p:txEl>
                                          </p:spTgt>
                                        </p:tgtEl>
                                        <p:attrNameLst>
                                          <p:attrName>style.visibility</p:attrName>
                                        </p:attrNameLst>
                                      </p:cBhvr>
                                      <p:to>
                                        <p:strVal val="visible"/>
                                      </p:to>
                                    </p:set>
                                    <p:animEffect transition="in" filter="box(in)">
                                      <p:cBhvr>
                                        <p:cTn id="30" dur="500"/>
                                        <p:tgtEl>
                                          <p:spTgt spid="7168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71683">
                                            <p:txEl>
                                              <p:pRg st="5" end="5"/>
                                            </p:txEl>
                                          </p:spTgt>
                                        </p:tgtEl>
                                        <p:attrNameLst>
                                          <p:attrName>style.visibility</p:attrName>
                                        </p:attrNameLst>
                                      </p:cBhvr>
                                      <p:to>
                                        <p:strVal val="visible"/>
                                      </p:to>
                                    </p:set>
                                    <p:animEffect transition="in" filter="box(in)">
                                      <p:cBhvr>
                                        <p:cTn id="35" dur="5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323850" y="620713"/>
            <a:ext cx="7772400" cy="4114800"/>
          </a:xfrm>
        </p:spPr>
        <p:txBody>
          <a:bodyPr/>
          <a:lstStyle/>
          <a:p>
            <a:pPr eaLnBrk="1" hangingPunct="1">
              <a:lnSpc>
                <a:spcPct val="80000"/>
              </a:lnSpc>
            </a:pPr>
            <a:r>
              <a:rPr lang="da-DK" sz="1800" smtClean="0"/>
              <a:t>Den vinkel lyset danner med lodret er mindre i vandet end den er i luften. </a:t>
            </a:r>
          </a:p>
          <a:p>
            <a:pPr eaLnBrk="1" hangingPunct="1">
              <a:lnSpc>
                <a:spcPct val="80000"/>
              </a:lnSpc>
            </a:pPr>
            <a:r>
              <a:rPr lang="da-DK" sz="1800" smtClean="0"/>
              <a:t>Vinklen i vandet kaldes brydnings vinklen.</a:t>
            </a:r>
          </a:p>
          <a:p>
            <a:pPr eaLnBrk="1" hangingPunct="1">
              <a:lnSpc>
                <a:spcPct val="80000"/>
              </a:lnSpc>
            </a:pPr>
            <a:r>
              <a:rPr lang="da-DK" sz="1800" smtClean="0"/>
              <a:t>Går lysstrålen den anden vej, fra vandet til luften, ser vi at brydningsvinklen i luften er større end den vinkel strålen har i vandet.</a:t>
            </a:r>
          </a:p>
          <a:p>
            <a:pPr eaLnBrk="1" hangingPunct="1">
              <a:lnSpc>
                <a:spcPct val="80000"/>
              </a:lnSpc>
            </a:pPr>
            <a:r>
              <a:rPr lang="da-DK" sz="1800" smtClean="0"/>
              <a:t>Vandet har en større molekyletæthed en luft. Ved at holde de to ting op mod hinanden kan vi sige:</a:t>
            </a:r>
          </a:p>
          <a:p>
            <a:pPr eaLnBrk="1" hangingPunct="1">
              <a:lnSpc>
                <a:spcPct val="80000"/>
              </a:lnSpc>
            </a:pPr>
            <a:r>
              <a:rPr lang="da-DK" sz="1800" smtClean="0"/>
              <a:t>Når lys går gennem et stof med en bestemt molekyletæthed, over i et stof med større tæthed vil brydningsvinklen blive mindre. Større tæthed mindre vinkel.</a:t>
            </a:r>
          </a:p>
          <a:p>
            <a:pPr eaLnBrk="1" hangingPunct="1">
              <a:lnSpc>
                <a:spcPct val="80000"/>
              </a:lnSpc>
            </a:pPr>
            <a:r>
              <a:rPr lang="da-DK" sz="1800" smtClean="0"/>
              <a:t>Har vi det modsatte fænomen, at lyser går fra et stof med stor tæthed til et stof med mindre tæthed, vil brydnings vinklen blive større. Mindre tæthed større vinkel</a:t>
            </a:r>
          </a:p>
        </p:txBody>
      </p:sp>
      <p:pic>
        <p:nvPicPr>
          <p:cNvPr id="46083" name="Picture 4" descr="første afbøjning"/>
          <p:cNvPicPr>
            <a:picLocks noChangeAspect="1" noChangeArrowheads="1"/>
          </p:cNvPicPr>
          <p:nvPr/>
        </p:nvPicPr>
        <p:blipFill>
          <a:blip r:embed="rId2" cstate="print"/>
          <a:srcRect/>
          <a:stretch>
            <a:fillRect/>
          </a:stretch>
        </p:blipFill>
        <p:spPr bwMode="auto">
          <a:xfrm>
            <a:off x="2916238" y="4437063"/>
            <a:ext cx="5924550" cy="2181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ox(in)">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box(in)">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box(in)">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box(in)">
                                      <p:cBhvr>
                                        <p:cTn id="22" dur="500"/>
                                        <p:tgtEl>
                                          <p:spTgt spid="72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2707">
                                            <p:txEl>
                                              <p:pRg st="4" end="4"/>
                                            </p:txEl>
                                          </p:spTgt>
                                        </p:tgtEl>
                                        <p:attrNameLst>
                                          <p:attrName>style.visibility</p:attrName>
                                        </p:attrNameLst>
                                      </p:cBhvr>
                                      <p:to>
                                        <p:strVal val="visible"/>
                                      </p:to>
                                    </p:set>
                                    <p:animEffect transition="in" filter="box(in)">
                                      <p:cBhvr>
                                        <p:cTn id="27" dur="500"/>
                                        <p:tgtEl>
                                          <p:spTgt spid="72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2707">
                                            <p:txEl>
                                              <p:pRg st="5" end="5"/>
                                            </p:txEl>
                                          </p:spTgt>
                                        </p:tgtEl>
                                        <p:attrNameLst>
                                          <p:attrName>style.visibility</p:attrName>
                                        </p:attrNameLst>
                                      </p:cBhvr>
                                      <p:to>
                                        <p:strVal val="visible"/>
                                      </p:to>
                                    </p:set>
                                    <p:animEffect transition="in" filter="box(in)">
                                      <p:cBhvr>
                                        <p:cTn id="32" dur="500"/>
                                        <p:tgtEl>
                                          <p:spTgt spid="7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685800" y="2554288"/>
            <a:ext cx="7772400" cy="2962275"/>
          </a:xfrm>
        </p:spPr>
        <p:txBody>
          <a:bodyPr/>
          <a:lstStyle/>
          <a:p>
            <a:pPr eaLnBrk="1" hangingPunct="1">
              <a:lnSpc>
                <a:spcPct val="90000"/>
              </a:lnSpc>
            </a:pPr>
            <a:r>
              <a:rPr lang="da-DK" sz="2400" smtClean="0"/>
              <a:t>Pinden som knækker i vandet. </a:t>
            </a:r>
          </a:p>
          <a:p>
            <a:pPr eaLnBrk="1" hangingPunct="1">
              <a:lnSpc>
                <a:spcPct val="90000"/>
              </a:lnSpc>
            </a:pPr>
            <a:r>
              <a:rPr lang="da-DK" sz="2400" smtClean="0"/>
              <a:t>Kan forklares på denne måde:</a:t>
            </a:r>
          </a:p>
          <a:p>
            <a:pPr eaLnBrk="1" hangingPunct="1">
              <a:lnSpc>
                <a:spcPct val="90000"/>
              </a:lnSpc>
            </a:pPr>
            <a:r>
              <a:rPr lang="da-DK" sz="2400" smtClean="0"/>
              <a:t>Vi ser lys som rette linier, også selv om det går fra et medie til et anden. Men da lyset jo ”knækker” ser vi pinden et sted hvor den ikke er. Det samme gør sig gældende, hvis vi ser fisk i vandet.</a:t>
            </a:r>
          </a:p>
        </p:txBody>
      </p:sp>
      <p:pic>
        <p:nvPicPr>
          <p:cNvPr id="47107" name="Picture 4" descr="dreng på græs"/>
          <p:cNvPicPr>
            <a:picLocks noChangeAspect="1" noChangeArrowheads="1"/>
          </p:cNvPicPr>
          <p:nvPr/>
        </p:nvPicPr>
        <p:blipFill>
          <a:blip r:embed="rId2" cstate="print"/>
          <a:srcRect/>
          <a:stretch>
            <a:fillRect/>
          </a:stretch>
        </p:blipFill>
        <p:spPr bwMode="auto">
          <a:xfrm>
            <a:off x="219075" y="0"/>
            <a:ext cx="8924925" cy="2314575"/>
          </a:xfrm>
          <a:prstGeom prst="rect">
            <a:avLst/>
          </a:prstGeom>
          <a:noFill/>
          <a:ln w="9525">
            <a:noFill/>
            <a:miter lim="800000"/>
            <a:headEnd/>
            <a:tailEnd/>
          </a:ln>
        </p:spPr>
      </p:pic>
      <p:pic>
        <p:nvPicPr>
          <p:cNvPr id="73733" name="Picture 5" descr="dren og fisk"/>
          <p:cNvPicPr>
            <a:picLocks noChangeAspect="1" noChangeArrowheads="1"/>
          </p:cNvPicPr>
          <p:nvPr/>
        </p:nvPicPr>
        <p:blipFill>
          <a:blip r:embed="rId3" cstate="print"/>
          <a:srcRect/>
          <a:stretch>
            <a:fillRect/>
          </a:stretch>
        </p:blipFill>
        <p:spPr bwMode="auto">
          <a:xfrm>
            <a:off x="5508625" y="4868863"/>
            <a:ext cx="2828925"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box(in)">
                                      <p:cBhvr>
                                        <p:cTn id="7" dur="5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box(in)">
                                      <p:cBhvr>
                                        <p:cTn id="12" dur="500"/>
                                        <p:tgtEl>
                                          <p:spTgt spid="73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box(in)">
                                      <p:cBhvr>
                                        <p:cTn id="17" dur="500"/>
                                        <p:tgtEl>
                                          <p:spTgt spid="73731">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73733"/>
                                        </p:tgtEl>
                                        <p:attrNameLst>
                                          <p:attrName>style.visibility</p:attrName>
                                        </p:attrNameLst>
                                      </p:cBhvr>
                                      <p:to>
                                        <p:strVal val="visible"/>
                                      </p:to>
                                    </p:set>
                                    <p:animEffect transition="in" filter="box(in)">
                                      <p:cBhvr>
                                        <p:cTn id="20"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7" name="Picture 5" descr="total refleksion"/>
          <p:cNvPicPr>
            <a:picLocks noChangeAspect="1" noChangeArrowheads="1"/>
          </p:cNvPicPr>
          <p:nvPr/>
        </p:nvPicPr>
        <p:blipFill>
          <a:blip r:embed="rId2" cstate="print"/>
          <a:srcRect/>
          <a:stretch>
            <a:fillRect/>
          </a:stretch>
        </p:blipFill>
        <p:spPr bwMode="auto">
          <a:xfrm>
            <a:off x="4572000" y="4221163"/>
            <a:ext cx="4259263" cy="2501900"/>
          </a:xfrm>
          <a:prstGeom prst="rect">
            <a:avLst/>
          </a:prstGeom>
          <a:noFill/>
          <a:ln w="9525">
            <a:noFill/>
            <a:miter lim="800000"/>
            <a:headEnd/>
            <a:tailEnd/>
          </a:ln>
        </p:spPr>
      </p:pic>
      <p:sp>
        <p:nvSpPr>
          <p:cNvPr id="48131" name="Rectangle 2"/>
          <p:cNvSpPr>
            <a:spLocks noGrp="1" noChangeArrowheads="1"/>
          </p:cNvSpPr>
          <p:nvPr>
            <p:ph type="title"/>
          </p:nvPr>
        </p:nvSpPr>
        <p:spPr/>
        <p:txBody>
          <a:bodyPr/>
          <a:lstStyle/>
          <a:p>
            <a:pPr eaLnBrk="1" hangingPunct="1"/>
            <a:r>
              <a:rPr lang="da-DK" smtClean="0"/>
              <a:t>Brydningen for stor!!</a:t>
            </a:r>
          </a:p>
        </p:txBody>
      </p:sp>
      <p:sp>
        <p:nvSpPr>
          <p:cNvPr id="74755" name="Rectangle 3"/>
          <p:cNvSpPr>
            <a:spLocks noGrp="1" noChangeArrowheads="1"/>
          </p:cNvSpPr>
          <p:nvPr>
            <p:ph idx="1"/>
          </p:nvPr>
        </p:nvSpPr>
        <p:spPr>
          <a:xfrm>
            <a:off x="358775" y="1557338"/>
            <a:ext cx="8785225" cy="3600450"/>
          </a:xfrm>
        </p:spPr>
        <p:txBody>
          <a:bodyPr/>
          <a:lstStyle/>
          <a:p>
            <a:pPr eaLnBrk="1" hangingPunct="1">
              <a:lnSpc>
                <a:spcPct val="90000"/>
              </a:lnSpc>
            </a:pPr>
            <a:r>
              <a:rPr lang="da-DK" sz="2000" smtClean="0"/>
              <a:t>Der er selvfølgelig ingen regel uden udtagelsen. For hvis en lysstråle går fra et stof med stor tæthed til et stof med mindre. Kan brydningen være så stor. At der slet ikke kommer en brydning. </a:t>
            </a:r>
          </a:p>
          <a:p>
            <a:pPr eaLnBrk="1" hangingPunct="1">
              <a:lnSpc>
                <a:spcPct val="90000"/>
              </a:lnSpc>
            </a:pPr>
            <a:r>
              <a:rPr lang="da-DK" sz="2000" smtClean="0"/>
              <a:t>Fx med vandet hvis indfaldsvinklen er for stor vil der i stedet være en total refleksion i vandoverfladen, som om det var et spejl.</a:t>
            </a:r>
          </a:p>
          <a:p>
            <a:pPr eaLnBrk="1" hangingPunct="1">
              <a:lnSpc>
                <a:spcPct val="90000"/>
              </a:lnSpc>
            </a:pPr>
            <a:r>
              <a:rPr lang="da-DK" sz="2000" smtClean="0"/>
              <a:t>For vands tilfælde sker det hvis indfaldsvinklen er større end 49º i forhold til lodret.</a:t>
            </a:r>
          </a:p>
          <a:p>
            <a:pPr eaLnBrk="1" hangingPunct="1">
              <a:lnSpc>
                <a:spcPct val="90000"/>
              </a:lnSpc>
            </a:pPr>
            <a:r>
              <a:rPr lang="da-DK" sz="2000" smtClean="0"/>
              <a:t>Grænsevinklen for lysets totale refleksion i overgangen fra vand til luft er 49º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ox(in)">
                                      <p:cBhvr>
                                        <p:cTn id="7" dur="500"/>
                                        <p:tgtEl>
                                          <p:spTgt spid="7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box(in)">
                                      <p:cBhvr>
                                        <p:cTn id="12" dur="500"/>
                                        <p:tgtEl>
                                          <p:spTgt spid="74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box(in)">
                                      <p:cBhvr>
                                        <p:cTn id="17" dur="500"/>
                                        <p:tgtEl>
                                          <p:spTgt spid="74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box(in)">
                                      <p:cBhvr>
                                        <p:cTn id="22" dur="500"/>
                                        <p:tgtEl>
                                          <p:spTgt spid="74755">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74757"/>
                                        </p:tgtEl>
                                        <p:attrNameLst>
                                          <p:attrName>style.visibility</p:attrName>
                                        </p:attrNameLst>
                                      </p:cBhvr>
                                      <p:to>
                                        <p:strVal val="visible"/>
                                      </p:to>
                                    </p:set>
                                    <p:animEffect transition="in" filter="box(in)">
                                      <p:cBhvr>
                                        <p:cTn id="25"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250825" y="476250"/>
            <a:ext cx="7772400" cy="4114800"/>
          </a:xfrm>
        </p:spPr>
        <p:txBody>
          <a:bodyPr/>
          <a:lstStyle/>
          <a:p>
            <a:pPr eaLnBrk="1" hangingPunct="1">
              <a:lnSpc>
                <a:spcPct val="90000"/>
              </a:lnSpc>
            </a:pPr>
            <a:r>
              <a:rPr lang="da-DK" sz="2400" smtClean="0"/>
              <a:t>Det har betydning for en fisk eller en dykker,</a:t>
            </a:r>
          </a:p>
          <a:p>
            <a:pPr eaLnBrk="1" hangingPunct="1">
              <a:lnSpc>
                <a:spcPct val="90000"/>
              </a:lnSpc>
            </a:pPr>
            <a:r>
              <a:rPr lang="da-DK" sz="2400" smtClean="0"/>
              <a:t>De vil se vandoverfladen fra undersiden, som et stort rundt vindue. Inden for cirklen kan man se hvad der er på overfladen, man vil dog se det lidt forvrænget. </a:t>
            </a:r>
          </a:p>
          <a:p>
            <a:pPr eaLnBrk="1" hangingPunct="1">
              <a:lnSpc>
                <a:spcPct val="90000"/>
              </a:lnSpc>
            </a:pPr>
            <a:r>
              <a:rPr lang="da-DK" sz="2400" smtClean="0"/>
              <a:t>Det som er udenfor denne syns-vindue, vil kun være en total refleksion af det som er i vandet. Derfor vil ens synsfelt være begrænset under vand. </a:t>
            </a:r>
          </a:p>
          <a:p>
            <a:pPr eaLnBrk="1" hangingPunct="1">
              <a:lnSpc>
                <a:spcPct val="90000"/>
              </a:lnSpc>
            </a:pPr>
            <a:endParaRPr lang="da-DK" sz="2400" smtClean="0"/>
          </a:p>
        </p:txBody>
      </p:sp>
      <p:pic>
        <p:nvPicPr>
          <p:cNvPr id="93188" name="Picture 4" descr="svømmer"/>
          <p:cNvPicPr>
            <a:picLocks noChangeAspect="1" noChangeArrowheads="1"/>
          </p:cNvPicPr>
          <p:nvPr/>
        </p:nvPicPr>
        <p:blipFill>
          <a:blip r:embed="rId2" cstate="print"/>
          <a:srcRect/>
          <a:stretch>
            <a:fillRect/>
          </a:stretch>
        </p:blipFill>
        <p:spPr bwMode="auto">
          <a:xfrm>
            <a:off x="5435600" y="3644900"/>
            <a:ext cx="3590925" cy="321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ox(in)">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box(in)">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box(in)">
                                      <p:cBhvr>
                                        <p:cTn id="17" dur="500"/>
                                        <p:tgtEl>
                                          <p:spTgt spid="93187">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93188"/>
                                        </p:tgtEl>
                                        <p:attrNameLst>
                                          <p:attrName>style.visibility</p:attrName>
                                        </p:attrNameLst>
                                      </p:cBhvr>
                                      <p:to>
                                        <p:strVal val="visible"/>
                                      </p:to>
                                    </p:set>
                                    <p:animEffect transition="in" filter="box(in)">
                                      <p:cBhvr>
                                        <p:cTn id="20"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4" name="Picture 4" descr="de 5 1"/>
          <p:cNvPicPr>
            <a:picLocks noChangeAspect="1" noChangeArrowheads="1"/>
          </p:cNvPicPr>
          <p:nvPr/>
        </p:nvPicPr>
        <p:blipFill>
          <a:blip r:embed="rId2" cstate="print"/>
          <a:srcRect/>
          <a:stretch>
            <a:fillRect/>
          </a:stretch>
        </p:blipFill>
        <p:spPr bwMode="auto">
          <a:xfrm>
            <a:off x="255588" y="4941888"/>
            <a:ext cx="8924925" cy="1916112"/>
          </a:xfrm>
          <a:prstGeom prst="rect">
            <a:avLst/>
          </a:prstGeom>
          <a:noFill/>
          <a:ln w="9525">
            <a:noFill/>
            <a:miter lim="800000"/>
            <a:headEnd/>
            <a:tailEnd/>
          </a:ln>
        </p:spPr>
      </p:pic>
      <p:sp>
        <p:nvSpPr>
          <p:cNvPr id="51203" name="Rectangle 2"/>
          <p:cNvSpPr>
            <a:spLocks noGrp="1" noChangeArrowheads="1"/>
          </p:cNvSpPr>
          <p:nvPr>
            <p:ph type="title"/>
          </p:nvPr>
        </p:nvSpPr>
        <p:spPr/>
        <p:txBody>
          <a:bodyPr/>
          <a:lstStyle/>
          <a:p>
            <a:pPr eaLnBrk="1" hangingPunct="1"/>
            <a:r>
              <a:rPr lang="da-DK" sz="3600" b="1" smtClean="0"/>
              <a:t>Forklaring på lysets brydning</a:t>
            </a:r>
          </a:p>
        </p:txBody>
      </p:sp>
      <p:sp>
        <p:nvSpPr>
          <p:cNvPr id="76803" name="Rectangle 3"/>
          <p:cNvSpPr>
            <a:spLocks noGrp="1" noChangeArrowheads="1"/>
          </p:cNvSpPr>
          <p:nvPr>
            <p:ph idx="1"/>
          </p:nvPr>
        </p:nvSpPr>
        <p:spPr>
          <a:xfrm>
            <a:off x="685800" y="1341438"/>
            <a:ext cx="7772400" cy="4114800"/>
          </a:xfrm>
        </p:spPr>
        <p:txBody>
          <a:bodyPr/>
          <a:lstStyle/>
          <a:p>
            <a:pPr eaLnBrk="1" hangingPunct="1">
              <a:lnSpc>
                <a:spcPct val="80000"/>
              </a:lnSpc>
            </a:pPr>
            <a:r>
              <a:rPr lang="da-DK" sz="1800" smtClean="0"/>
              <a:t>Bølger som skyller ind over stranden, har samme frekvens, men den lavere vandstand, bremser bølgernes fart. </a:t>
            </a:r>
          </a:p>
          <a:p>
            <a:pPr eaLnBrk="1" hangingPunct="1">
              <a:lnSpc>
                <a:spcPct val="80000"/>
              </a:lnSpc>
            </a:pPr>
            <a:r>
              <a:rPr lang="da-DK" sz="1800" smtClean="0"/>
              <a:t>Når frekvensen er den samme og farten sænkes, må bølgelængden også blive mindre ifølge bølge formlen:</a:t>
            </a:r>
          </a:p>
          <a:p>
            <a:pPr eaLnBrk="1" hangingPunct="1">
              <a:lnSpc>
                <a:spcPct val="80000"/>
              </a:lnSpc>
            </a:pPr>
            <a:r>
              <a:rPr lang="da-DK" sz="1800" smtClean="0"/>
              <a:t>V=λ*f</a:t>
            </a:r>
          </a:p>
          <a:p>
            <a:pPr eaLnBrk="1" hangingPunct="1">
              <a:lnSpc>
                <a:spcPct val="80000"/>
              </a:lnSpc>
            </a:pPr>
            <a:r>
              <a:rPr lang="da-DK" sz="1800" smtClean="0"/>
              <a:t>Den lavere vanddybde kan sammenlignes, med at bølgerne går gennem et stof til et andet med større molekyletæthed. </a:t>
            </a:r>
          </a:p>
          <a:p>
            <a:pPr eaLnBrk="1" hangingPunct="1">
              <a:lnSpc>
                <a:spcPct val="80000"/>
              </a:lnSpc>
            </a:pPr>
            <a:r>
              <a:rPr lang="da-DK" sz="1800" smtClean="0"/>
              <a:t>Vi skal nu med hjælp af min lille tegning se på hvad der sker når bølgerne gør fra et stof til et andet.</a:t>
            </a:r>
          </a:p>
          <a:p>
            <a:pPr eaLnBrk="1" hangingPunct="1">
              <a:lnSpc>
                <a:spcPct val="80000"/>
              </a:lnSpc>
            </a:pPr>
            <a:r>
              <a:rPr lang="da-DK" sz="1800" smtClean="0"/>
              <a:t>Nemlig fra luft til vand. </a:t>
            </a:r>
          </a:p>
          <a:p>
            <a:pPr eaLnBrk="1" hangingPunct="1">
              <a:lnSpc>
                <a:spcPct val="80000"/>
              </a:lnSpc>
            </a:pPr>
            <a:r>
              <a:rPr lang="da-DK" sz="1800" smtClean="0"/>
              <a:t>Forestil jer at vi er fem dreng som løber lige stærkt skråt hen over fodboldbanen, vi løber på en linie.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ox(in)">
                                      <p:cBhvr>
                                        <p:cTn id="7" dur="5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box(in)">
                                      <p:cBhvr>
                                        <p:cTn id="12" dur="500"/>
                                        <p:tgtEl>
                                          <p:spTgt spid="76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box(in)">
                                      <p:cBhvr>
                                        <p:cTn id="17" dur="500"/>
                                        <p:tgtEl>
                                          <p:spTgt spid="768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6803">
                                            <p:txEl>
                                              <p:pRg st="3" end="3"/>
                                            </p:txEl>
                                          </p:spTgt>
                                        </p:tgtEl>
                                        <p:attrNameLst>
                                          <p:attrName>style.visibility</p:attrName>
                                        </p:attrNameLst>
                                      </p:cBhvr>
                                      <p:to>
                                        <p:strVal val="visible"/>
                                      </p:to>
                                    </p:set>
                                    <p:animEffect transition="in" filter="box(in)">
                                      <p:cBhvr>
                                        <p:cTn id="22" dur="500"/>
                                        <p:tgtEl>
                                          <p:spTgt spid="768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6803">
                                            <p:txEl>
                                              <p:pRg st="4" end="4"/>
                                            </p:txEl>
                                          </p:spTgt>
                                        </p:tgtEl>
                                        <p:attrNameLst>
                                          <p:attrName>style.visibility</p:attrName>
                                        </p:attrNameLst>
                                      </p:cBhvr>
                                      <p:to>
                                        <p:strVal val="visible"/>
                                      </p:to>
                                    </p:set>
                                    <p:animEffect transition="in" filter="box(in)">
                                      <p:cBhvr>
                                        <p:cTn id="27" dur="500"/>
                                        <p:tgtEl>
                                          <p:spTgt spid="768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6803">
                                            <p:txEl>
                                              <p:pRg st="5" end="5"/>
                                            </p:txEl>
                                          </p:spTgt>
                                        </p:tgtEl>
                                        <p:attrNameLst>
                                          <p:attrName>style.visibility</p:attrName>
                                        </p:attrNameLst>
                                      </p:cBhvr>
                                      <p:to>
                                        <p:strVal val="visible"/>
                                      </p:to>
                                    </p:set>
                                    <p:animEffect transition="in" filter="box(in)">
                                      <p:cBhvr>
                                        <p:cTn id="32" dur="500"/>
                                        <p:tgtEl>
                                          <p:spTgt spid="768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6803">
                                            <p:txEl>
                                              <p:pRg st="6" end="6"/>
                                            </p:txEl>
                                          </p:spTgt>
                                        </p:tgtEl>
                                        <p:attrNameLst>
                                          <p:attrName>style.visibility</p:attrName>
                                        </p:attrNameLst>
                                      </p:cBhvr>
                                      <p:to>
                                        <p:strVal val="visible"/>
                                      </p:to>
                                    </p:set>
                                    <p:animEffect transition="in" filter="box(in)">
                                      <p:cBhvr>
                                        <p:cTn id="37" dur="500"/>
                                        <p:tgtEl>
                                          <p:spTgt spid="76803">
                                            <p:txEl>
                                              <p:pRg st="6" end="6"/>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76804"/>
                                        </p:tgtEl>
                                        <p:attrNameLst>
                                          <p:attrName>style.visibility</p:attrName>
                                        </p:attrNameLst>
                                      </p:cBhvr>
                                      <p:to>
                                        <p:strVal val="visible"/>
                                      </p:to>
                                    </p:set>
                                    <p:animEffect transition="in" filter="box(in)">
                                      <p:cBhvr>
                                        <p:cTn id="40"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179388" y="2700338"/>
            <a:ext cx="8785225" cy="1808162"/>
          </a:xfrm>
        </p:spPr>
        <p:txBody>
          <a:bodyPr/>
          <a:lstStyle/>
          <a:p>
            <a:pPr eaLnBrk="1" hangingPunct="1">
              <a:lnSpc>
                <a:spcPct val="90000"/>
              </a:lnSpc>
            </a:pPr>
            <a:r>
              <a:rPr lang="da-DK" sz="2400" smtClean="0"/>
              <a:t>Uden for banen ligger en græsmark med meget højt græs, som bremser de løbende ungersvende.</a:t>
            </a:r>
          </a:p>
          <a:p>
            <a:pPr eaLnBrk="1" hangingPunct="1">
              <a:lnSpc>
                <a:spcPct val="90000"/>
              </a:lnSpc>
            </a:pPr>
            <a:r>
              <a:rPr lang="da-DK" sz="2400" smtClean="0"/>
              <a:t>Da de løber skråt over banen vil ham i den ene side komme til græsset først, og ham i den anden side sidst.</a:t>
            </a:r>
          </a:p>
        </p:txBody>
      </p:sp>
      <p:pic>
        <p:nvPicPr>
          <p:cNvPr id="77828" name="Picture 4" descr="de 5 1"/>
          <p:cNvPicPr>
            <a:picLocks noChangeAspect="1" noChangeArrowheads="1"/>
          </p:cNvPicPr>
          <p:nvPr/>
        </p:nvPicPr>
        <p:blipFill>
          <a:blip r:embed="rId2" cstate="print"/>
          <a:srcRect/>
          <a:stretch>
            <a:fillRect/>
          </a:stretch>
        </p:blipFill>
        <p:spPr bwMode="auto">
          <a:xfrm>
            <a:off x="111125" y="250825"/>
            <a:ext cx="8924925" cy="2314575"/>
          </a:xfrm>
          <a:prstGeom prst="rect">
            <a:avLst/>
          </a:prstGeom>
          <a:noFill/>
          <a:ln w="9525">
            <a:noFill/>
            <a:miter lim="800000"/>
            <a:headEnd/>
            <a:tailEnd/>
          </a:ln>
        </p:spPr>
      </p:pic>
      <p:sp>
        <p:nvSpPr>
          <p:cNvPr id="77829" name="Line 5"/>
          <p:cNvSpPr>
            <a:spLocks noChangeShapeType="1"/>
          </p:cNvSpPr>
          <p:nvPr/>
        </p:nvSpPr>
        <p:spPr bwMode="auto">
          <a:xfrm flipH="1" flipV="1">
            <a:off x="6804025" y="1268413"/>
            <a:ext cx="576263" cy="504825"/>
          </a:xfrm>
          <a:prstGeom prst="line">
            <a:avLst/>
          </a:prstGeom>
          <a:noFill/>
          <a:ln w="28575">
            <a:solidFill>
              <a:schemeClr val="tx1"/>
            </a:solidFill>
            <a:round/>
            <a:headEnd/>
            <a:tailEnd type="triangle" w="med" len="med"/>
          </a:ln>
        </p:spPr>
        <p:txBody>
          <a:bodyPr/>
          <a:lstStyle/>
          <a:p>
            <a:endParaRPr lang="da-DK"/>
          </a:p>
        </p:txBody>
      </p:sp>
      <p:sp>
        <p:nvSpPr>
          <p:cNvPr id="77830" name="Line 6"/>
          <p:cNvSpPr>
            <a:spLocks noChangeShapeType="1"/>
          </p:cNvSpPr>
          <p:nvPr/>
        </p:nvSpPr>
        <p:spPr bwMode="auto">
          <a:xfrm flipV="1">
            <a:off x="5003800" y="549275"/>
            <a:ext cx="1223963" cy="215900"/>
          </a:xfrm>
          <a:prstGeom prst="line">
            <a:avLst/>
          </a:prstGeom>
          <a:noFill/>
          <a:ln w="28575">
            <a:solidFill>
              <a:schemeClr val="tx1"/>
            </a:solidFill>
            <a:round/>
            <a:headEnd/>
            <a:tailEnd type="triangle" w="med" len="med"/>
          </a:ln>
        </p:spPr>
        <p:txBody>
          <a:bodyPr/>
          <a:lstStyle/>
          <a:p>
            <a:endParaRPr lang="da-DK"/>
          </a:p>
        </p:txBody>
      </p:sp>
      <p:pic>
        <p:nvPicPr>
          <p:cNvPr id="77831" name="Picture 7" descr="de 5 2"/>
          <p:cNvPicPr>
            <a:picLocks noChangeAspect="1" noChangeArrowheads="1"/>
          </p:cNvPicPr>
          <p:nvPr/>
        </p:nvPicPr>
        <p:blipFill>
          <a:blip r:embed="rId3" cstate="print"/>
          <a:srcRect/>
          <a:stretch>
            <a:fillRect/>
          </a:stretch>
        </p:blipFill>
        <p:spPr bwMode="auto">
          <a:xfrm>
            <a:off x="109538" y="4508500"/>
            <a:ext cx="8924925" cy="231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box(in)">
                                      <p:cBhvr>
                                        <p:cTn id="7" dur="500"/>
                                        <p:tgtEl>
                                          <p:spTgt spid="778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7827">
                                            <p:txEl>
                                              <p:pRg st="0" end="0"/>
                                            </p:txEl>
                                          </p:spTgt>
                                        </p:tgtEl>
                                        <p:attrNameLst>
                                          <p:attrName>style.visibility</p:attrName>
                                        </p:attrNameLst>
                                      </p:cBhvr>
                                      <p:to>
                                        <p:strVal val="visible"/>
                                      </p:to>
                                    </p:set>
                                    <p:animEffect transition="in" filter="box(in)">
                                      <p:cBhvr>
                                        <p:cTn id="12" dur="500"/>
                                        <p:tgtEl>
                                          <p:spTgt spid="778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7827">
                                            <p:txEl>
                                              <p:pRg st="1" end="1"/>
                                            </p:txEl>
                                          </p:spTgt>
                                        </p:tgtEl>
                                        <p:attrNameLst>
                                          <p:attrName>style.visibility</p:attrName>
                                        </p:attrNameLst>
                                      </p:cBhvr>
                                      <p:to>
                                        <p:strVal val="visible"/>
                                      </p:to>
                                    </p:set>
                                    <p:animEffect transition="in" filter="box(in)">
                                      <p:cBhvr>
                                        <p:cTn id="17" dur="500"/>
                                        <p:tgtEl>
                                          <p:spTgt spid="778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7829"/>
                                        </p:tgtEl>
                                        <p:attrNameLst>
                                          <p:attrName>style.visibility</p:attrName>
                                        </p:attrNameLst>
                                      </p:cBhvr>
                                      <p:to>
                                        <p:strVal val="visible"/>
                                      </p:to>
                                    </p:set>
                                    <p:animEffect transition="in" filter="box(in)">
                                      <p:cBhvr>
                                        <p:cTn id="22" dur="500"/>
                                        <p:tgtEl>
                                          <p:spTgt spid="7782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7830"/>
                                        </p:tgtEl>
                                        <p:attrNameLst>
                                          <p:attrName>style.visibility</p:attrName>
                                        </p:attrNameLst>
                                      </p:cBhvr>
                                      <p:to>
                                        <p:strVal val="visible"/>
                                      </p:to>
                                    </p:set>
                                    <p:animEffect transition="in" filter="box(in)">
                                      <p:cBhvr>
                                        <p:cTn id="27" dur="500"/>
                                        <p:tgtEl>
                                          <p:spTgt spid="7783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7831"/>
                                        </p:tgtEl>
                                        <p:attrNameLst>
                                          <p:attrName>style.visibility</p:attrName>
                                        </p:attrNameLst>
                                      </p:cBhvr>
                                      <p:to>
                                        <p:strVal val="visible"/>
                                      </p:to>
                                    </p:set>
                                    <p:animEffect transition="in" filter="box(in)">
                                      <p:cBhvr>
                                        <p:cTn id="32" dur="5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P spid="77829" grpId="0" animBg="1"/>
      <p:bldP spid="7783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4" descr="de 5 2"/>
          <p:cNvPicPr>
            <a:picLocks noChangeAspect="1" noChangeArrowheads="1"/>
          </p:cNvPicPr>
          <p:nvPr/>
        </p:nvPicPr>
        <p:blipFill>
          <a:blip r:embed="rId2" cstate="print"/>
          <a:srcRect/>
          <a:stretch>
            <a:fillRect/>
          </a:stretch>
        </p:blipFill>
        <p:spPr bwMode="auto">
          <a:xfrm>
            <a:off x="109538" y="188913"/>
            <a:ext cx="8924925" cy="2314575"/>
          </a:xfrm>
          <a:prstGeom prst="rect">
            <a:avLst/>
          </a:prstGeom>
          <a:noFill/>
          <a:ln w="9525">
            <a:noFill/>
            <a:miter lim="800000"/>
            <a:headEnd/>
            <a:tailEnd/>
          </a:ln>
        </p:spPr>
      </p:pic>
      <p:sp>
        <p:nvSpPr>
          <p:cNvPr id="78853" name="Text Box 5"/>
          <p:cNvSpPr txBox="1">
            <a:spLocks noChangeArrowheads="1"/>
          </p:cNvSpPr>
          <p:nvPr/>
        </p:nvSpPr>
        <p:spPr bwMode="auto">
          <a:xfrm>
            <a:off x="303213" y="2663825"/>
            <a:ext cx="7804150" cy="915988"/>
          </a:xfrm>
          <a:prstGeom prst="rect">
            <a:avLst/>
          </a:prstGeom>
          <a:noFill/>
          <a:ln w="9525">
            <a:noFill/>
            <a:miter lim="800000"/>
            <a:headEnd/>
            <a:tailEnd/>
          </a:ln>
        </p:spPr>
        <p:txBody>
          <a:bodyPr wrap="none">
            <a:spAutoFit/>
          </a:bodyPr>
          <a:lstStyle/>
          <a:p>
            <a:r>
              <a:rPr lang="da-DK"/>
              <a:t>De løber stadig på samme linie, men nu er den drejet, </a:t>
            </a:r>
          </a:p>
          <a:p>
            <a:r>
              <a:rPr lang="da-DK"/>
              <a:t>fordi ham der løb længst på banen først nu er kommet til det </a:t>
            </a:r>
          </a:p>
          <a:p>
            <a:r>
              <a:rPr lang="da-DK"/>
              <a:t>høje græs. </a:t>
            </a:r>
          </a:p>
        </p:txBody>
      </p:sp>
      <p:pic>
        <p:nvPicPr>
          <p:cNvPr id="78854" name="Picture 6" descr="de5 3"/>
          <p:cNvPicPr>
            <a:picLocks noChangeAspect="1" noChangeArrowheads="1"/>
          </p:cNvPicPr>
          <p:nvPr/>
        </p:nvPicPr>
        <p:blipFill>
          <a:blip r:embed="rId3" cstate="print"/>
          <a:srcRect/>
          <a:stretch>
            <a:fillRect/>
          </a:stretch>
        </p:blipFill>
        <p:spPr bwMode="auto">
          <a:xfrm>
            <a:off x="107950" y="3851275"/>
            <a:ext cx="8924925" cy="2314575"/>
          </a:xfrm>
          <a:prstGeom prst="rect">
            <a:avLst/>
          </a:prstGeom>
          <a:noFill/>
          <a:ln w="9525">
            <a:noFill/>
            <a:miter lim="800000"/>
            <a:headEnd/>
            <a:tailEnd/>
          </a:ln>
        </p:spPr>
      </p:pic>
      <p:sp>
        <p:nvSpPr>
          <p:cNvPr id="78855" name="Line 7"/>
          <p:cNvSpPr>
            <a:spLocks noChangeShapeType="1"/>
          </p:cNvSpPr>
          <p:nvPr/>
        </p:nvSpPr>
        <p:spPr bwMode="auto">
          <a:xfrm>
            <a:off x="6588125" y="4508500"/>
            <a:ext cx="0" cy="576263"/>
          </a:xfrm>
          <a:prstGeom prst="line">
            <a:avLst/>
          </a:prstGeom>
          <a:noFill/>
          <a:ln w="38100">
            <a:solidFill>
              <a:schemeClr val="folHlink"/>
            </a:solidFill>
            <a:round/>
            <a:headEnd/>
            <a:tailEnd/>
          </a:ln>
        </p:spPr>
        <p:txBody>
          <a:bodyPr/>
          <a:lstStyle/>
          <a:p>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box(in)">
                                      <p:cBhvr>
                                        <p:cTn id="7" dur="500"/>
                                        <p:tgtEl>
                                          <p:spTgt spid="78853"/>
                                        </p:tgtEl>
                                      </p:cBhvr>
                                    </p:animEffect>
                                  </p:childTnLst>
                                </p:cTn>
                              </p:par>
                              <p:par>
                                <p:cTn id="8" presetID="4" presetClass="entr" presetSubtype="16" fill="hold" nodeType="withEffect">
                                  <p:stCondLst>
                                    <p:cond delay="0"/>
                                  </p:stCondLst>
                                  <p:childTnLst>
                                    <p:set>
                                      <p:cBhvr>
                                        <p:cTn id="9" dur="1" fill="hold">
                                          <p:stCondLst>
                                            <p:cond delay="0"/>
                                          </p:stCondLst>
                                        </p:cTn>
                                        <p:tgtEl>
                                          <p:spTgt spid="78854"/>
                                        </p:tgtEl>
                                        <p:attrNameLst>
                                          <p:attrName>style.visibility</p:attrName>
                                        </p:attrNameLst>
                                      </p:cBhvr>
                                      <p:to>
                                        <p:strVal val="visible"/>
                                      </p:to>
                                    </p:set>
                                    <p:animEffect transition="in" filter="box(in)">
                                      <p:cBhvr>
                                        <p:cTn id="10" dur="500"/>
                                        <p:tgtEl>
                                          <p:spTgt spid="7885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8855"/>
                                        </p:tgtEl>
                                        <p:attrNameLst>
                                          <p:attrName>style.visibility</p:attrName>
                                        </p:attrNameLst>
                                      </p:cBhvr>
                                      <p:to>
                                        <p:strVal val="visible"/>
                                      </p:to>
                                    </p:set>
                                    <p:animEffect transition="in" filter="box(in)">
                                      <p:cBhvr>
                                        <p:cTn id="15" dur="500"/>
                                        <p:tgtEl>
                                          <p:spTgt spid="78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685800" y="260350"/>
            <a:ext cx="7772400" cy="2376488"/>
          </a:xfrm>
        </p:spPr>
        <p:txBody>
          <a:bodyPr/>
          <a:lstStyle/>
          <a:p>
            <a:pPr eaLnBrk="1" hangingPunct="1"/>
            <a:r>
              <a:rPr lang="da-DK" sz="2400" smtClean="0"/>
              <a:t>Det kræver vist en gang til med et andet eksempel.</a:t>
            </a:r>
          </a:p>
          <a:p>
            <a:pPr eaLnBrk="1" hangingPunct="1"/>
            <a:r>
              <a:rPr lang="da-DK" sz="2400" smtClean="0"/>
              <a:t>En lampe udsender flere bølger på tværs af dens kegle. Man kan sammenligne det med, mange små enkelte bølger.</a:t>
            </a:r>
            <a:endParaRPr lang="da-DK" smtClean="0"/>
          </a:p>
        </p:txBody>
      </p:sp>
      <p:pic>
        <p:nvPicPr>
          <p:cNvPr id="80900" name="Picture 4" descr="knækket lyskilde 126"/>
          <p:cNvPicPr>
            <a:picLocks noChangeAspect="1" noChangeArrowheads="1"/>
          </p:cNvPicPr>
          <p:nvPr/>
        </p:nvPicPr>
        <p:blipFill>
          <a:blip r:embed="rId2" cstate="print"/>
          <a:srcRect/>
          <a:stretch>
            <a:fillRect/>
          </a:stretch>
        </p:blipFill>
        <p:spPr bwMode="auto">
          <a:xfrm>
            <a:off x="1116013" y="2276475"/>
            <a:ext cx="3960812" cy="1728788"/>
          </a:xfrm>
          <a:prstGeom prst="rect">
            <a:avLst/>
          </a:prstGeom>
          <a:noFill/>
          <a:ln w="9525">
            <a:noFill/>
            <a:miter lim="800000"/>
            <a:headEnd/>
            <a:tailEnd/>
          </a:ln>
        </p:spPr>
      </p:pic>
      <p:pic>
        <p:nvPicPr>
          <p:cNvPr id="80901" name="Picture 5" descr="knækket lyskilde 127"/>
          <p:cNvPicPr>
            <a:picLocks noChangeAspect="1" noChangeArrowheads="1"/>
          </p:cNvPicPr>
          <p:nvPr/>
        </p:nvPicPr>
        <p:blipFill>
          <a:blip r:embed="rId3" cstate="print"/>
          <a:srcRect/>
          <a:stretch>
            <a:fillRect/>
          </a:stretch>
        </p:blipFill>
        <p:spPr bwMode="auto">
          <a:xfrm>
            <a:off x="5148263" y="2276475"/>
            <a:ext cx="3384550" cy="1728788"/>
          </a:xfrm>
          <a:prstGeom prst="rect">
            <a:avLst/>
          </a:prstGeom>
          <a:noFill/>
          <a:ln w="9525">
            <a:noFill/>
            <a:miter lim="800000"/>
            <a:headEnd/>
            <a:tailEnd/>
          </a:ln>
        </p:spPr>
      </p:pic>
      <p:sp>
        <p:nvSpPr>
          <p:cNvPr id="80903" name="Rectangle 7"/>
          <p:cNvSpPr>
            <a:spLocks noChangeArrowheads="1"/>
          </p:cNvSpPr>
          <p:nvPr/>
        </p:nvSpPr>
        <p:spPr bwMode="auto">
          <a:xfrm>
            <a:off x="760413" y="4149725"/>
            <a:ext cx="7772400" cy="2376488"/>
          </a:xfrm>
          <a:prstGeom prst="rect">
            <a:avLst/>
          </a:prstGeom>
          <a:noFill/>
          <a:ln w="9525">
            <a:noFill/>
            <a:miter lim="800000"/>
            <a:headEnd/>
            <a:tailEnd/>
          </a:ln>
        </p:spPr>
        <p:txBody>
          <a:bodyPr/>
          <a:lstStyle/>
          <a:p>
            <a:pPr marL="342900" indent="-342900">
              <a:spcBef>
                <a:spcPct val="20000"/>
              </a:spcBef>
              <a:buClr>
                <a:schemeClr val="hlink"/>
              </a:buClr>
              <a:buFontTx/>
              <a:buChar char="•"/>
            </a:pPr>
            <a:r>
              <a:rPr lang="da-DK" sz="2000"/>
              <a:t>Pilene viser de 4 ringbølgefronter, som kommer ned til vandoverfladen. Vi ser den nederste pil komme først, og derfor vil den først blive bremset. </a:t>
            </a:r>
          </a:p>
          <a:p>
            <a:pPr marL="342900" indent="-342900">
              <a:spcBef>
                <a:spcPct val="20000"/>
              </a:spcBef>
              <a:buClr>
                <a:schemeClr val="hlink"/>
              </a:buClr>
              <a:buFontTx/>
              <a:buChar char="•"/>
            </a:pPr>
            <a:r>
              <a:rPr lang="da-DK" sz="2000"/>
              <a:t>Når bølgerne bremses bliver bølgelængden mindre, </a:t>
            </a:r>
          </a:p>
          <a:p>
            <a:pPr marL="342900" indent="-342900">
              <a:spcBef>
                <a:spcPct val="20000"/>
              </a:spcBef>
              <a:buClr>
                <a:schemeClr val="hlink"/>
              </a:buClr>
              <a:buFontTx/>
              <a:buChar char="•"/>
            </a:pPr>
            <a:r>
              <a:rPr lang="da-DK" sz="2000"/>
              <a:t>Fordi bølgerne ikke rammer samtidig , oplever vi det som et knæk.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box(in)">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box(in)">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0900"/>
                                        </p:tgtEl>
                                        <p:attrNameLst>
                                          <p:attrName>style.visibility</p:attrName>
                                        </p:attrNameLst>
                                      </p:cBhvr>
                                      <p:to>
                                        <p:strVal val="visible"/>
                                      </p:to>
                                    </p:set>
                                    <p:animEffect transition="in" filter="box(in)">
                                      <p:cBhvr>
                                        <p:cTn id="17" dur="500"/>
                                        <p:tgtEl>
                                          <p:spTgt spid="8090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0901"/>
                                        </p:tgtEl>
                                        <p:attrNameLst>
                                          <p:attrName>style.visibility</p:attrName>
                                        </p:attrNameLst>
                                      </p:cBhvr>
                                      <p:to>
                                        <p:strVal val="visible"/>
                                      </p:to>
                                    </p:set>
                                    <p:animEffect transition="in" filter="box(in)">
                                      <p:cBhvr>
                                        <p:cTn id="22" dur="500"/>
                                        <p:tgtEl>
                                          <p:spTgt spid="8090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0903">
                                            <p:txEl>
                                              <p:pRg st="0" end="0"/>
                                            </p:txEl>
                                          </p:spTgt>
                                        </p:tgtEl>
                                        <p:attrNameLst>
                                          <p:attrName>style.visibility</p:attrName>
                                        </p:attrNameLst>
                                      </p:cBhvr>
                                      <p:to>
                                        <p:strVal val="visible"/>
                                      </p:to>
                                    </p:set>
                                    <p:animEffect transition="in" filter="box(in)">
                                      <p:cBhvr>
                                        <p:cTn id="27" dur="500"/>
                                        <p:tgtEl>
                                          <p:spTgt spid="8090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0903">
                                            <p:txEl>
                                              <p:pRg st="1" end="1"/>
                                            </p:txEl>
                                          </p:spTgt>
                                        </p:tgtEl>
                                        <p:attrNameLst>
                                          <p:attrName>style.visibility</p:attrName>
                                        </p:attrNameLst>
                                      </p:cBhvr>
                                      <p:to>
                                        <p:strVal val="visible"/>
                                      </p:to>
                                    </p:set>
                                    <p:animEffect transition="in" filter="box(in)">
                                      <p:cBhvr>
                                        <p:cTn id="32" dur="500"/>
                                        <p:tgtEl>
                                          <p:spTgt spid="8090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80903">
                                            <p:txEl>
                                              <p:pRg st="2" end="2"/>
                                            </p:txEl>
                                          </p:spTgt>
                                        </p:tgtEl>
                                        <p:attrNameLst>
                                          <p:attrName>style.visibility</p:attrName>
                                        </p:attrNameLst>
                                      </p:cBhvr>
                                      <p:to>
                                        <p:strVal val="visible"/>
                                      </p:to>
                                    </p:set>
                                    <p:animEffect transition="in" filter="box(in)">
                                      <p:cBhvr>
                                        <p:cTn id="37" dur="500"/>
                                        <p:tgtEl>
                                          <p:spTgt spid="80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p:txBody>
          <a:bodyPr/>
          <a:lstStyle/>
          <a:p>
            <a:pPr eaLnBrk="1" hangingPunct="1">
              <a:lnSpc>
                <a:spcPct val="80000"/>
              </a:lnSpc>
            </a:pPr>
            <a:r>
              <a:rPr lang="da-DK" sz="2000" smtClean="0"/>
              <a:t>Når lys går fra luft til vand, sker knækket i den side som først nedbremses, fordi den først rammer i den side.</a:t>
            </a:r>
          </a:p>
          <a:p>
            <a:pPr eaLnBrk="1" hangingPunct="1">
              <a:lnSpc>
                <a:spcPct val="80000"/>
              </a:lnSpc>
            </a:pPr>
            <a:r>
              <a:rPr lang="da-DK" sz="2000" smtClean="0"/>
              <a:t>Modsat fra vand til luft, sker knækket i den side, som sidst får fart på.</a:t>
            </a:r>
          </a:p>
          <a:p>
            <a:pPr eaLnBrk="1" hangingPunct="1">
              <a:lnSpc>
                <a:spcPct val="80000"/>
              </a:lnSpc>
            </a:pPr>
            <a:r>
              <a:rPr lang="da-DK" sz="2000" smtClean="0"/>
              <a:t>Et andet eksempel er når vi står på ski, så vil vores retning også knække til den side, hvor vi bremser skien.</a:t>
            </a:r>
          </a:p>
          <a:p>
            <a:pPr eaLnBrk="1" hangingPunct="1">
              <a:lnSpc>
                <a:spcPct val="80000"/>
              </a:lnSpc>
            </a:pPr>
            <a:r>
              <a:rPr lang="da-DK" sz="2000" smtClean="0"/>
              <a:t>Jo større forskel der er på de to stoffer, som lyset går gennem. Jo mere ændre lyset fart. </a:t>
            </a:r>
          </a:p>
          <a:p>
            <a:pPr eaLnBrk="1" hangingPunct="1">
              <a:lnSpc>
                <a:spcPct val="80000"/>
              </a:lnSpc>
            </a:pPr>
            <a:r>
              <a:rPr lang="da-DK" sz="2000" smtClean="0"/>
              <a:t>Jo større fartændring jo mere brydning. Dog tjek på grænsevinkel.</a:t>
            </a:r>
            <a:endParaRPr lang="da-DK" sz="1400" smtClean="0"/>
          </a:p>
          <a:p>
            <a:pPr eaLnBrk="1" hangingPunct="1">
              <a:lnSpc>
                <a:spcPct val="80000"/>
              </a:lnSpc>
              <a:buFontTx/>
              <a:buNone/>
            </a:pPr>
            <a:endParaRPr lang="da-DK"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ox(in)">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box(in)">
                                      <p:cBhvr>
                                        <p:cTn id="12" dur="500"/>
                                        <p:tgtEl>
                                          <p:spTgt spid="81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box(in)">
                                      <p:cBhvr>
                                        <p:cTn id="17" dur="500"/>
                                        <p:tgtEl>
                                          <p:spTgt spid="81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box(in)">
                                      <p:cBhvr>
                                        <p:cTn id="22" dur="500"/>
                                        <p:tgtEl>
                                          <p:spTgt spid="81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1923">
                                            <p:txEl>
                                              <p:pRg st="4" end="4"/>
                                            </p:txEl>
                                          </p:spTgt>
                                        </p:tgtEl>
                                        <p:attrNameLst>
                                          <p:attrName>style.visibility</p:attrName>
                                        </p:attrNameLst>
                                      </p:cBhvr>
                                      <p:to>
                                        <p:strVal val="visible"/>
                                      </p:to>
                                    </p:set>
                                    <p:animEffect transition="in" filter="box(in)">
                                      <p:cBhvr>
                                        <p:cTn id="27" dur="5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r>
              <a:rPr lang="da-DK" smtClean="0"/>
              <a:t>Kan lyset reflektere?</a:t>
            </a:r>
          </a:p>
        </p:txBody>
      </p:sp>
      <p:sp>
        <p:nvSpPr>
          <p:cNvPr id="3" name="Pladsholder til indhold 2"/>
          <p:cNvSpPr>
            <a:spLocks noGrp="1"/>
          </p:cNvSpPr>
          <p:nvPr>
            <p:ph idx="1"/>
          </p:nvPr>
        </p:nvSpPr>
        <p:spPr/>
        <p:txBody>
          <a:bodyPr/>
          <a:lstStyle/>
          <a:p>
            <a:pPr eaLnBrk="1" hangingPunct="1"/>
            <a:r>
              <a:rPr lang="da-DK" smtClean="0"/>
              <a:t>Det beviser vi ved at lys reflekteres via et spejl eller anden overflade</a:t>
            </a:r>
          </a:p>
        </p:txBody>
      </p:sp>
      <p:pic>
        <p:nvPicPr>
          <p:cNvPr id="108546" name="Picture 2" descr="http://bilder.alltinggratis.se/bilder/158.jpeg"/>
          <p:cNvPicPr>
            <a:picLocks noChangeAspect="1" noChangeArrowheads="1"/>
          </p:cNvPicPr>
          <p:nvPr/>
        </p:nvPicPr>
        <p:blipFill>
          <a:blip r:embed="rId2" cstate="print"/>
          <a:srcRect/>
          <a:stretch>
            <a:fillRect/>
          </a:stretch>
        </p:blipFill>
        <p:spPr bwMode="auto">
          <a:xfrm>
            <a:off x="5148263" y="3068638"/>
            <a:ext cx="3648075" cy="2736850"/>
          </a:xfrm>
          <a:prstGeom prst="rect">
            <a:avLst/>
          </a:prstGeom>
          <a:noFill/>
          <a:ln w="9525">
            <a:noFill/>
            <a:miter lim="800000"/>
            <a:headEnd/>
            <a:tailEnd/>
          </a:ln>
        </p:spPr>
      </p:pic>
      <p:pic>
        <p:nvPicPr>
          <p:cNvPr id="108547" name="Picture 3" descr="G:\Billeder\billeder til fotobog dec 2010\IMG_0501.JPG"/>
          <p:cNvPicPr>
            <a:picLocks noChangeAspect="1" noChangeArrowheads="1"/>
          </p:cNvPicPr>
          <p:nvPr/>
        </p:nvPicPr>
        <p:blipFill>
          <a:blip r:embed="rId3" cstate="print"/>
          <a:srcRect/>
          <a:stretch>
            <a:fillRect/>
          </a:stretch>
        </p:blipFill>
        <p:spPr bwMode="auto">
          <a:xfrm>
            <a:off x="1116013" y="3429000"/>
            <a:ext cx="2355850" cy="2901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7"/>
                                        </p:tgtEl>
                                        <p:attrNameLst>
                                          <p:attrName>style.visibility</p:attrName>
                                        </p:attrNameLst>
                                      </p:cBhvr>
                                      <p:to>
                                        <p:strVal val="visible"/>
                                      </p:to>
                                    </p:set>
                                    <p:animEffect transition="in" filter="fade">
                                      <p:cBhvr>
                                        <p:cTn id="12" dur="2000"/>
                                        <p:tgtEl>
                                          <p:spTgt spid="1085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6"/>
                                        </p:tgtEl>
                                        <p:attrNameLst>
                                          <p:attrName>style.visibility</p:attrName>
                                        </p:attrNameLst>
                                      </p:cBhvr>
                                      <p:to>
                                        <p:strVal val="visible"/>
                                      </p:to>
                                    </p:set>
                                    <p:animEffect transition="in" filter="fade">
                                      <p:cBhvr>
                                        <p:cTn id="17" dur="20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da-DK" b="1" smtClean="0"/>
              <a:t>Lysets brydning i glas</a:t>
            </a:r>
          </a:p>
        </p:txBody>
      </p:sp>
      <p:sp>
        <p:nvSpPr>
          <p:cNvPr id="82947" name="Rectangle 3"/>
          <p:cNvSpPr>
            <a:spLocks noGrp="1" noChangeArrowheads="1"/>
          </p:cNvSpPr>
          <p:nvPr>
            <p:ph idx="1"/>
          </p:nvPr>
        </p:nvSpPr>
        <p:spPr>
          <a:xfrm>
            <a:off x="685800" y="1484313"/>
            <a:ext cx="7772400" cy="3168650"/>
          </a:xfrm>
        </p:spPr>
        <p:txBody>
          <a:bodyPr/>
          <a:lstStyle/>
          <a:p>
            <a:pPr eaLnBrk="1" hangingPunct="1">
              <a:lnSpc>
                <a:spcPct val="80000"/>
              </a:lnSpc>
            </a:pPr>
            <a:r>
              <a:rPr lang="da-DK" sz="2000" smtClean="0"/>
              <a:t>Lys brydes også i glas fordi den har en anden molekyletæthed.</a:t>
            </a:r>
          </a:p>
          <a:p>
            <a:pPr eaLnBrk="1" hangingPunct="1">
              <a:lnSpc>
                <a:spcPct val="80000"/>
              </a:lnSpc>
            </a:pPr>
            <a:r>
              <a:rPr lang="da-DK" sz="2000" smtClean="0"/>
              <a:t>Denne form for brydning, bruger vi meget, vi ser det i bestemors lysekrone. Men også mere hhverdags ting som briller, microskober og kikkerter. </a:t>
            </a:r>
          </a:p>
          <a:p>
            <a:pPr eaLnBrk="1" hangingPunct="1">
              <a:lnSpc>
                <a:spcPct val="80000"/>
              </a:lnSpc>
            </a:pPr>
            <a:r>
              <a:rPr lang="da-DK" sz="2000" smtClean="0"/>
              <a:t>Enlysstråle gennem et firkantet stykke glas brydes både på vej ind i glasset, men også på vej ud igen.</a:t>
            </a:r>
          </a:p>
          <a:p>
            <a:pPr eaLnBrk="1" hangingPunct="1">
              <a:lnSpc>
                <a:spcPct val="80000"/>
              </a:lnSpc>
            </a:pPr>
            <a:r>
              <a:rPr lang="da-DK" sz="2000" smtClean="0"/>
              <a:t>Fordi siderne i glasset er parallelle vil den indfaldsvinklen på den ene side af glasset være ens med brydnings vinklen på den anden side. </a:t>
            </a:r>
          </a:p>
          <a:p>
            <a:pPr eaLnBrk="1" hangingPunct="1">
              <a:lnSpc>
                <a:spcPct val="80000"/>
              </a:lnSpc>
            </a:pPr>
            <a:r>
              <a:rPr lang="da-DK" sz="2000" smtClean="0"/>
              <a:t>Det ser vi som en parallel forskydning af lysstrålen</a:t>
            </a:r>
          </a:p>
        </p:txBody>
      </p:sp>
      <p:pic>
        <p:nvPicPr>
          <p:cNvPr id="82948" name="Picture 4" descr="firkantet blok med stråle kopi"/>
          <p:cNvPicPr>
            <a:picLocks noChangeAspect="1" noChangeArrowheads="1"/>
          </p:cNvPicPr>
          <p:nvPr/>
        </p:nvPicPr>
        <p:blipFill>
          <a:blip r:embed="rId2" cstate="print"/>
          <a:srcRect/>
          <a:stretch>
            <a:fillRect/>
          </a:stretch>
        </p:blipFill>
        <p:spPr bwMode="auto">
          <a:xfrm>
            <a:off x="1619250" y="4652963"/>
            <a:ext cx="5705475" cy="196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box(in)">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box(in)">
                                      <p:cBhvr>
                                        <p:cTn id="12" dur="500"/>
                                        <p:tgtEl>
                                          <p:spTgt spid="82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box(in)">
                                      <p:cBhvr>
                                        <p:cTn id="17" dur="500"/>
                                        <p:tgtEl>
                                          <p:spTgt spid="829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2947">
                                            <p:txEl>
                                              <p:pRg st="3" end="3"/>
                                            </p:txEl>
                                          </p:spTgt>
                                        </p:tgtEl>
                                        <p:attrNameLst>
                                          <p:attrName>style.visibility</p:attrName>
                                        </p:attrNameLst>
                                      </p:cBhvr>
                                      <p:to>
                                        <p:strVal val="visible"/>
                                      </p:to>
                                    </p:set>
                                    <p:animEffect transition="in" filter="box(in)">
                                      <p:cBhvr>
                                        <p:cTn id="22" dur="500"/>
                                        <p:tgtEl>
                                          <p:spTgt spid="829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2947">
                                            <p:txEl>
                                              <p:pRg st="4" end="4"/>
                                            </p:txEl>
                                          </p:spTgt>
                                        </p:tgtEl>
                                        <p:attrNameLst>
                                          <p:attrName>style.visibility</p:attrName>
                                        </p:attrNameLst>
                                      </p:cBhvr>
                                      <p:to>
                                        <p:strVal val="visible"/>
                                      </p:to>
                                    </p:set>
                                    <p:animEffect transition="in" filter="box(in)">
                                      <p:cBhvr>
                                        <p:cTn id="27" dur="500"/>
                                        <p:tgtEl>
                                          <p:spTgt spid="829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2948"/>
                                        </p:tgtEl>
                                        <p:attrNameLst>
                                          <p:attrName>style.visibility</p:attrName>
                                        </p:attrNameLst>
                                      </p:cBhvr>
                                      <p:to>
                                        <p:strVal val="visible"/>
                                      </p:to>
                                    </p:set>
                                    <p:animEffect transition="in" filter="box(in)">
                                      <p:cBhvr>
                                        <p:cTn id="32" dur="5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685800" y="2409825"/>
            <a:ext cx="7772400" cy="4114800"/>
          </a:xfrm>
        </p:spPr>
        <p:txBody>
          <a:bodyPr/>
          <a:lstStyle/>
          <a:p>
            <a:pPr eaLnBrk="1" hangingPunct="1"/>
            <a:r>
              <a:rPr lang="da-DK" sz="2400" smtClean="0"/>
              <a:t>Denne forskydning bliver større når klodsen bliver tykkere, og når indfaldsvinklen bliver større.</a:t>
            </a:r>
          </a:p>
          <a:p>
            <a:pPr eaLnBrk="1" hangingPunct="1"/>
            <a:r>
              <a:rPr lang="da-DK" sz="2400" smtClean="0"/>
              <a:t>Når klodserne får andre former bliver det endnu sjovere. En fælles betegnelse for de gennemsigtige klodser er prismer. </a:t>
            </a:r>
          </a:p>
        </p:txBody>
      </p:sp>
      <p:pic>
        <p:nvPicPr>
          <p:cNvPr id="57347" name="Picture 4" descr="firkantet blok med stråle kopi"/>
          <p:cNvPicPr>
            <a:picLocks noChangeAspect="1" noChangeArrowheads="1"/>
          </p:cNvPicPr>
          <p:nvPr/>
        </p:nvPicPr>
        <p:blipFill>
          <a:blip r:embed="rId2" cstate="print"/>
          <a:srcRect/>
          <a:stretch>
            <a:fillRect/>
          </a:stretch>
        </p:blipFill>
        <p:spPr bwMode="auto">
          <a:xfrm>
            <a:off x="1719263" y="260350"/>
            <a:ext cx="5705475" cy="196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ox(in)">
                                      <p:cBhvr>
                                        <p:cTn id="7" dur="5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box(in)">
                                      <p:cBhvr>
                                        <p:cTn id="12" dur="500"/>
                                        <p:tgtEl>
                                          <p:spTgt spid="83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685800" y="333375"/>
            <a:ext cx="7772400" cy="1582738"/>
          </a:xfrm>
        </p:spPr>
        <p:txBody>
          <a:bodyPr/>
          <a:lstStyle/>
          <a:p>
            <a:pPr eaLnBrk="1" hangingPunct="1"/>
            <a:r>
              <a:rPr lang="da-DK" sz="2800" smtClean="0"/>
              <a:t>Når prismens sider ikke er parallelle vil lysstrålens ind og udgang heller ikke være parallelle. </a:t>
            </a:r>
          </a:p>
        </p:txBody>
      </p:sp>
      <p:sp>
        <p:nvSpPr>
          <p:cNvPr id="84996" name="Rectangle 4"/>
          <p:cNvSpPr>
            <a:spLocks noChangeArrowheads="1"/>
          </p:cNvSpPr>
          <p:nvPr/>
        </p:nvSpPr>
        <p:spPr bwMode="auto">
          <a:xfrm>
            <a:off x="827088" y="3860800"/>
            <a:ext cx="7772400" cy="2305050"/>
          </a:xfrm>
          <a:prstGeom prst="rect">
            <a:avLst/>
          </a:prstGeom>
          <a:noFill/>
          <a:ln w="9525">
            <a:noFill/>
            <a:miter lim="800000"/>
            <a:headEnd/>
            <a:tailEnd/>
          </a:ln>
        </p:spPr>
        <p:txBody>
          <a:bodyPr/>
          <a:lstStyle/>
          <a:p>
            <a:pPr marL="342900" indent="-342900">
              <a:spcBef>
                <a:spcPct val="20000"/>
              </a:spcBef>
              <a:buClr>
                <a:schemeClr val="hlink"/>
              </a:buClr>
              <a:buFontTx/>
              <a:buChar char="•"/>
            </a:pPr>
            <a:r>
              <a:rPr lang="da-DK" sz="2800"/>
              <a:t>I en trekantet prisme vil lyset først brydes i indgangs siden  og derefter i udgangs siden, stadig efter de samme principper, som ved ”græsplænen”</a:t>
            </a:r>
          </a:p>
        </p:txBody>
      </p:sp>
      <p:pic>
        <p:nvPicPr>
          <p:cNvPr id="84997" name="Picture 5" descr="prisme med enkelt stråle kopi"/>
          <p:cNvPicPr>
            <a:picLocks noChangeAspect="1" noChangeArrowheads="1"/>
          </p:cNvPicPr>
          <p:nvPr/>
        </p:nvPicPr>
        <p:blipFill>
          <a:blip r:embed="rId2" cstate="print"/>
          <a:srcRect/>
          <a:stretch>
            <a:fillRect/>
          </a:stretch>
        </p:blipFill>
        <p:spPr bwMode="auto">
          <a:xfrm>
            <a:off x="1595438" y="1825625"/>
            <a:ext cx="5953125" cy="181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box(in)">
                                      <p:cBhvr>
                                        <p:cTn id="7" dur="500"/>
                                        <p:tgtEl>
                                          <p:spTgt spid="849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4996"/>
                                        </p:tgtEl>
                                        <p:attrNameLst>
                                          <p:attrName>style.visibility</p:attrName>
                                        </p:attrNameLst>
                                      </p:cBhvr>
                                      <p:to>
                                        <p:strVal val="visible"/>
                                      </p:to>
                                    </p:set>
                                    <p:animEffect transition="in" filter="box(in)">
                                      <p:cBhvr>
                                        <p:cTn id="12"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685800" y="333375"/>
            <a:ext cx="7772400" cy="1150938"/>
          </a:xfrm>
        </p:spPr>
        <p:txBody>
          <a:bodyPr/>
          <a:lstStyle/>
          <a:p>
            <a:pPr eaLnBrk="1" hangingPunct="1"/>
            <a:r>
              <a:rPr lang="da-DK" sz="2000" smtClean="0"/>
              <a:t>Sætter vi 2 spejle op med en vinkel på 90º mellem dem, vil lyset først gå ind på den ene, så reflekteres over i den anden, og der efter ud igen. </a:t>
            </a:r>
          </a:p>
        </p:txBody>
      </p:sp>
      <p:sp>
        <p:nvSpPr>
          <p:cNvPr id="86020" name="Rectangle 4"/>
          <p:cNvSpPr>
            <a:spLocks noChangeArrowheads="1"/>
          </p:cNvSpPr>
          <p:nvPr/>
        </p:nvSpPr>
        <p:spPr bwMode="auto">
          <a:xfrm>
            <a:off x="611188" y="4652963"/>
            <a:ext cx="7772400" cy="1368425"/>
          </a:xfrm>
          <a:prstGeom prst="rect">
            <a:avLst/>
          </a:prstGeom>
          <a:noFill/>
          <a:ln w="9525">
            <a:noFill/>
            <a:miter lim="800000"/>
            <a:headEnd/>
            <a:tailEnd/>
          </a:ln>
        </p:spPr>
        <p:txBody>
          <a:bodyPr/>
          <a:lstStyle/>
          <a:p>
            <a:pPr marL="342900" indent="-342900">
              <a:spcBef>
                <a:spcPct val="20000"/>
              </a:spcBef>
              <a:buClr>
                <a:schemeClr val="hlink"/>
              </a:buClr>
              <a:buFontTx/>
              <a:buChar char="•"/>
            </a:pPr>
            <a:r>
              <a:rPr lang="da-DK" sz="2000"/>
              <a:t>Gør vi dette så lysstrålen kommer ind dem en vinkel på 45º på det første spejl, vil lysstrålen kastes tilbage fra det andet spejl parallelt med den indgående lysstråle.</a:t>
            </a:r>
          </a:p>
          <a:p>
            <a:pPr marL="342900" indent="-342900">
              <a:spcBef>
                <a:spcPct val="20000"/>
              </a:spcBef>
              <a:buClr>
                <a:schemeClr val="hlink"/>
              </a:buClr>
              <a:buFontTx/>
              <a:buChar char="•"/>
            </a:pPr>
            <a:endParaRPr lang="da-DK"/>
          </a:p>
        </p:txBody>
      </p:sp>
      <p:pic>
        <p:nvPicPr>
          <p:cNvPr id="86021" name="Picture 5" descr="to spejle kopi"/>
          <p:cNvPicPr>
            <a:picLocks noChangeAspect="1" noChangeArrowheads="1"/>
          </p:cNvPicPr>
          <p:nvPr/>
        </p:nvPicPr>
        <p:blipFill>
          <a:blip r:embed="rId2" cstate="print"/>
          <a:srcRect/>
          <a:stretch>
            <a:fillRect/>
          </a:stretch>
        </p:blipFill>
        <p:spPr bwMode="auto">
          <a:xfrm>
            <a:off x="1187450" y="1484313"/>
            <a:ext cx="5472113" cy="3014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box(in)">
                                      <p:cBhvr>
                                        <p:cTn id="7" dur="500"/>
                                        <p:tgtEl>
                                          <p:spTgt spid="8601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6021"/>
                                        </p:tgtEl>
                                        <p:attrNameLst>
                                          <p:attrName>style.visibility</p:attrName>
                                        </p:attrNameLst>
                                      </p:cBhvr>
                                      <p:to>
                                        <p:strVal val="visible"/>
                                      </p:to>
                                    </p:set>
                                    <p:animEffect transition="in" filter="box(in)">
                                      <p:cBhvr>
                                        <p:cTn id="10" dur="500"/>
                                        <p:tgtEl>
                                          <p:spTgt spid="8602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6020"/>
                                        </p:tgtEl>
                                        <p:attrNameLst>
                                          <p:attrName>style.visibility</p:attrName>
                                        </p:attrNameLst>
                                      </p:cBhvr>
                                      <p:to>
                                        <p:strVal val="visible"/>
                                      </p:to>
                                    </p:set>
                                    <p:animEffect transition="in" filter="box(in)">
                                      <p:cBhvr>
                                        <p:cTn id="15"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P spid="860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685800" y="333375"/>
            <a:ext cx="7772400" cy="1223963"/>
          </a:xfrm>
        </p:spPr>
        <p:txBody>
          <a:bodyPr/>
          <a:lstStyle/>
          <a:p>
            <a:pPr eaLnBrk="1" hangingPunct="1"/>
            <a:r>
              <a:rPr lang="da-DK" sz="2400" smtClean="0"/>
              <a:t>På samme måde vil et prisme hvor den ene vinkel er 90º  reflektere.</a:t>
            </a:r>
          </a:p>
        </p:txBody>
      </p:sp>
      <p:pic>
        <p:nvPicPr>
          <p:cNvPr id="87044" name="Picture 4" descr="ret prisme med 3 stråler kopi"/>
          <p:cNvPicPr>
            <a:picLocks noChangeAspect="1" noChangeArrowheads="1"/>
          </p:cNvPicPr>
          <p:nvPr/>
        </p:nvPicPr>
        <p:blipFill>
          <a:blip r:embed="rId2" cstate="print"/>
          <a:srcRect/>
          <a:stretch>
            <a:fillRect/>
          </a:stretch>
        </p:blipFill>
        <p:spPr bwMode="auto">
          <a:xfrm>
            <a:off x="1154113" y="1236663"/>
            <a:ext cx="4857750" cy="3200400"/>
          </a:xfrm>
          <a:prstGeom prst="rect">
            <a:avLst/>
          </a:prstGeom>
          <a:noFill/>
          <a:ln w="9525">
            <a:noFill/>
            <a:miter lim="800000"/>
            <a:headEnd/>
            <a:tailEnd/>
          </a:ln>
        </p:spPr>
      </p:pic>
      <p:sp>
        <p:nvSpPr>
          <p:cNvPr id="87045" name="Rectangle 5"/>
          <p:cNvSpPr>
            <a:spLocks noChangeArrowheads="1"/>
          </p:cNvSpPr>
          <p:nvPr/>
        </p:nvSpPr>
        <p:spPr bwMode="auto">
          <a:xfrm>
            <a:off x="755650" y="4652963"/>
            <a:ext cx="7772400" cy="1655762"/>
          </a:xfrm>
          <a:prstGeom prst="rect">
            <a:avLst/>
          </a:prstGeom>
          <a:noFill/>
          <a:ln w="9525">
            <a:noFill/>
            <a:miter lim="800000"/>
            <a:headEnd/>
            <a:tailEnd/>
          </a:ln>
        </p:spPr>
        <p:txBody>
          <a:bodyPr/>
          <a:lstStyle/>
          <a:p>
            <a:pPr marL="342900" indent="-342900">
              <a:spcBef>
                <a:spcPct val="20000"/>
              </a:spcBef>
              <a:buClr>
                <a:schemeClr val="hlink"/>
              </a:buClr>
              <a:buFontTx/>
              <a:buChar char="•"/>
            </a:pPr>
            <a:r>
              <a:rPr lang="da-DK" sz="2000"/>
              <a:t>Da grænseværdien for total refleksion i glas er 42º, og indfaldsvinklen er 45º har vi en total refleksion i prismen. </a:t>
            </a:r>
          </a:p>
          <a:p>
            <a:pPr marL="342900" indent="-342900">
              <a:spcBef>
                <a:spcPct val="20000"/>
              </a:spcBef>
              <a:buClr>
                <a:schemeClr val="hlink"/>
              </a:buClr>
              <a:buFontTx/>
              <a:buChar char="•"/>
            </a:pPr>
            <a:r>
              <a:rPr lang="da-DK" sz="2000"/>
              <a:t>Der er også i dette forsøg tale om en ”spejling” idet strålerne bliver vendt 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box(in)">
                                      <p:cBhvr>
                                        <p:cTn id="7" dur="500"/>
                                        <p:tgtEl>
                                          <p:spTgt spid="8704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7044"/>
                                        </p:tgtEl>
                                        <p:attrNameLst>
                                          <p:attrName>style.visibility</p:attrName>
                                        </p:attrNameLst>
                                      </p:cBhvr>
                                      <p:to>
                                        <p:strVal val="visible"/>
                                      </p:to>
                                    </p:set>
                                    <p:animEffect transition="in" filter="box(in)">
                                      <p:cBhvr>
                                        <p:cTn id="10" dur="500"/>
                                        <p:tgtEl>
                                          <p:spTgt spid="8704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87045">
                                            <p:txEl>
                                              <p:pRg st="0" end="0"/>
                                            </p:txEl>
                                          </p:spTgt>
                                        </p:tgtEl>
                                        <p:attrNameLst>
                                          <p:attrName>style.visibility</p:attrName>
                                        </p:attrNameLst>
                                      </p:cBhvr>
                                      <p:to>
                                        <p:strVal val="visible"/>
                                      </p:to>
                                    </p:set>
                                    <p:animEffect transition="in" filter="box(in)">
                                      <p:cBhvr>
                                        <p:cTn id="15" dur="500"/>
                                        <p:tgtEl>
                                          <p:spTgt spid="8704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87045">
                                            <p:txEl>
                                              <p:pRg st="1" end="1"/>
                                            </p:txEl>
                                          </p:spTgt>
                                        </p:tgtEl>
                                        <p:attrNameLst>
                                          <p:attrName>style.visibility</p:attrName>
                                        </p:attrNameLst>
                                      </p:cBhvr>
                                      <p:to>
                                        <p:strVal val="visible"/>
                                      </p:to>
                                    </p:set>
                                    <p:animEffect transition="in" filter="box(in)">
                                      <p:cBhvr>
                                        <p:cTn id="20" dur="500"/>
                                        <p:tgtEl>
                                          <p:spTgt spid="870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da-DK" sz="4000" b="1" smtClean="0"/>
              <a:t>Lysets brydning i et trekantet prisme</a:t>
            </a:r>
            <a:r>
              <a:rPr lang="da-DK" smtClean="0"/>
              <a:t> </a:t>
            </a:r>
          </a:p>
        </p:txBody>
      </p:sp>
      <p:sp>
        <p:nvSpPr>
          <p:cNvPr id="88067" name="Rectangle 3"/>
          <p:cNvSpPr>
            <a:spLocks noGrp="1" noChangeArrowheads="1"/>
          </p:cNvSpPr>
          <p:nvPr>
            <p:ph idx="1"/>
          </p:nvPr>
        </p:nvSpPr>
        <p:spPr>
          <a:xfrm>
            <a:off x="685800" y="1981200"/>
            <a:ext cx="7772400" cy="3176588"/>
          </a:xfrm>
        </p:spPr>
        <p:txBody>
          <a:bodyPr/>
          <a:lstStyle/>
          <a:p>
            <a:pPr eaLnBrk="1" hangingPunct="1">
              <a:lnSpc>
                <a:spcPct val="80000"/>
              </a:lnSpc>
            </a:pPr>
            <a:r>
              <a:rPr lang="da-DK" sz="2000" smtClean="0"/>
              <a:t>Hvid lys er jo en blanding af alle farverne. Både Rød Orange Gul Grøn Blå og Violet.</a:t>
            </a:r>
          </a:p>
          <a:p>
            <a:pPr eaLnBrk="1" hangingPunct="1">
              <a:lnSpc>
                <a:spcPct val="80000"/>
              </a:lnSpc>
            </a:pPr>
            <a:r>
              <a:rPr lang="da-DK" sz="2000" smtClean="0"/>
              <a:t>Vi ved også at jo større bølgelængde en farve har, jo større afstand er der mellem interferens striberne. </a:t>
            </a:r>
          </a:p>
          <a:p>
            <a:pPr eaLnBrk="1" hangingPunct="1">
              <a:lnSpc>
                <a:spcPct val="80000"/>
              </a:lnSpc>
            </a:pPr>
            <a:r>
              <a:rPr lang="da-DK" sz="2000" smtClean="0"/>
              <a:t>Afstanden mellem de blå pletter er mindre end ved de røde.</a:t>
            </a:r>
          </a:p>
          <a:p>
            <a:pPr eaLnBrk="1" hangingPunct="1">
              <a:lnSpc>
                <a:spcPct val="80000"/>
              </a:lnSpc>
            </a:pPr>
            <a:r>
              <a:rPr lang="da-DK" sz="2000" smtClean="0"/>
              <a:t>Hvidt lys brydes også i et prisme, det kender vi fra bestes lysekrone. </a:t>
            </a:r>
          </a:p>
          <a:p>
            <a:pPr eaLnBrk="1" hangingPunct="1">
              <a:lnSpc>
                <a:spcPct val="80000"/>
              </a:lnSpc>
            </a:pPr>
            <a:r>
              <a:rPr lang="da-DK" sz="2000" smtClean="0"/>
              <a:t>Det brydes op så vi kan se lysets farvespektrum. Ganske som ved det optiske gitter.</a:t>
            </a:r>
          </a:p>
        </p:txBody>
      </p:sp>
      <p:pic>
        <p:nvPicPr>
          <p:cNvPr id="88068" name="Picture 4" descr="newton med prisme kopi"/>
          <p:cNvPicPr>
            <a:picLocks noChangeAspect="1" noChangeArrowheads="1"/>
          </p:cNvPicPr>
          <p:nvPr/>
        </p:nvPicPr>
        <p:blipFill>
          <a:blip r:embed="rId2" cstate="print"/>
          <a:srcRect/>
          <a:stretch>
            <a:fillRect/>
          </a:stretch>
        </p:blipFill>
        <p:spPr bwMode="auto">
          <a:xfrm>
            <a:off x="1931988" y="4941888"/>
            <a:ext cx="5880100" cy="1693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ox(in)">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box(in)">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box(in)">
                                      <p:cBhvr>
                                        <p:cTn id="17" dur="500"/>
                                        <p:tgtEl>
                                          <p:spTgt spid="88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box(in)">
                                      <p:cBhvr>
                                        <p:cTn id="22" dur="500"/>
                                        <p:tgtEl>
                                          <p:spTgt spid="88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8067">
                                            <p:txEl>
                                              <p:pRg st="4" end="4"/>
                                            </p:txEl>
                                          </p:spTgt>
                                        </p:tgtEl>
                                        <p:attrNameLst>
                                          <p:attrName>style.visibility</p:attrName>
                                        </p:attrNameLst>
                                      </p:cBhvr>
                                      <p:to>
                                        <p:strVal val="visible"/>
                                      </p:to>
                                    </p:set>
                                    <p:animEffect transition="in" filter="box(in)">
                                      <p:cBhvr>
                                        <p:cTn id="27" dur="500"/>
                                        <p:tgtEl>
                                          <p:spTgt spid="88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8068"/>
                                        </p:tgtEl>
                                        <p:attrNameLst>
                                          <p:attrName>style.visibility</p:attrName>
                                        </p:attrNameLst>
                                      </p:cBhvr>
                                      <p:to>
                                        <p:strVal val="visible"/>
                                      </p:to>
                                    </p:set>
                                    <p:animEffect transition="in" filter="box(in)">
                                      <p:cBhvr>
                                        <p:cTn id="32"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a:xfrm>
            <a:off x="395288" y="3141663"/>
            <a:ext cx="7772400" cy="3240087"/>
          </a:xfrm>
        </p:spPr>
        <p:txBody>
          <a:bodyPr/>
          <a:lstStyle/>
          <a:p>
            <a:pPr eaLnBrk="1" hangingPunct="1">
              <a:lnSpc>
                <a:spcPct val="80000"/>
              </a:lnSpc>
            </a:pPr>
            <a:r>
              <a:rPr lang="da-DK" sz="2400" smtClean="0"/>
              <a:t>Vi ser at det blå lys afbøjer mere end det røde. </a:t>
            </a:r>
          </a:p>
          <a:p>
            <a:pPr eaLnBrk="1" hangingPunct="1">
              <a:lnSpc>
                <a:spcPct val="80000"/>
              </a:lnSpc>
            </a:pPr>
            <a:r>
              <a:rPr lang="da-DK" sz="2400" smtClean="0"/>
              <a:t>Derfor må vi konkludere, at afbøjningen også afhænger af frekvensen. </a:t>
            </a:r>
          </a:p>
          <a:p>
            <a:pPr eaLnBrk="1" hangingPunct="1">
              <a:lnSpc>
                <a:spcPct val="80000"/>
              </a:lnSpc>
            </a:pPr>
            <a:r>
              <a:rPr lang="da-DK" sz="2400" smtClean="0"/>
              <a:t>Afbøjningen er afhængig af 3 ting. </a:t>
            </a:r>
          </a:p>
          <a:p>
            <a:pPr eaLnBrk="1" hangingPunct="1">
              <a:lnSpc>
                <a:spcPct val="80000"/>
              </a:lnSpc>
            </a:pPr>
            <a:r>
              <a:rPr lang="da-DK" sz="2400" smtClean="0"/>
              <a:t>forskellen mellem de to stoffers molekyletæthed</a:t>
            </a:r>
          </a:p>
          <a:p>
            <a:pPr eaLnBrk="1" hangingPunct="1">
              <a:lnSpc>
                <a:spcPct val="80000"/>
              </a:lnSpc>
            </a:pPr>
            <a:r>
              <a:rPr lang="da-DK" sz="2400" smtClean="0"/>
              <a:t>lysets frekvens</a:t>
            </a:r>
          </a:p>
          <a:p>
            <a:pPr eaLnBrk="1" hangingPunct="1">
              <a:lnSpc>
                <a:spcPct val="80000"/>
              </a:lnSpc>
            </a:pPr>
            <a:r>
              <a:rPr lang="da-DK" sz="2400" smtClean="0"/>
              <a:t>Indfalsvinklen.</a:t>
            </a:r>
          </a:p>
          <a:p>
            <a:pPr eaLnBrk="1" hangingPunct="1">
              <a:lnSpc>
                <a:spcPct val="80000"/>
              </a:lnSpc>
            </a:pPr>
            <a:endParaRPr lang="da-DK" sz="2400" smtClean="0"/>
          </a:p>
        </p:txBody>
      </p:sp>
      <p:pic>
        <p:nvPicPr>
          <p:cNvPr id="62467" name="Picture 4" descr="newton med prisme kopi"/>
          <p:cNvPicPr>
            <a:picLocks noChangeAspect="1" noChangeArrowheads="1"/>
          </p:cNvPicPr>
          <p:nvPr/>
        </p:nvPicPr>
        <p:blipFill>
          <a:blip r:embed="rId2" cstate="print"/>
          <a:srcRect/>
          <a:stretch>
            <a:fillRect/>
          </a:stretch>
        </p:blipFill>
        <p:spPr bwMode="auto">
          <a:xfrm>
            <a:off x="3119438" y="0"/>
            <a:ext cx="6024562" cy="3094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ox(in)">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box(in)">
                                      <p:cBhvr>
                                        <p:cTn id="12" dur="5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box(in)">
                                      <p:cBhvr>
                                        <p:cTn id="17" dur="500"/>
                                        <p:tgtEl>
                                          <p:spTgt spid="89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box(in)">
                                      <p:cBhvr>
                                        <p:cTn id="22" dur="500"/>
                                        <p:tgtEl>
                                          <p:spTgt spid="89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animEffect transition="in" filter="box(in)">
                                      <p:cBhvr>
                                        <p:cTn id="27" dur="500"/>
                                        <p:tgtEl>
                                          <p:spTgt spid="890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9091">
                                            <p:txEl>
                                              <p:pRg st="5" end="5"/>
                                            </p:txEl>
                                          </p:spTgt>
                                        </p:tgtEl>
                                        <p:attrNameLst>
                                          <p:attrName>style.visibility</p:attrName>
                                        </p:attrNameLst>
                                      </p:cBhvr>
                                      <p:to>
                                        <p:strVal val="visible"/>
                                      </p:to>
                                    </p:set>
                                    <p:animEffect transition="in" filter="box(in)">
                                      <p:cBhvr>
                                        <p:cTn id="32" dur="500"/>
                                        <p:tgtEl>
                                          <p:spTgt spid="89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179388" y="2924175"/>
            <a:ext cx="8713787" cy="3673475"/>
          </a:xfrm>
        </p:spPr>
        <p:txBody>
          <a:bodyPr/>
          <a:lstStyle/>
          <a:p>
            <a:pPr eaLnBrk="1" hangingPunct="1"/>
            <a:r>
              <a:rPr lang="da-DK" smtClean="0"/>
              <a:t>Alt lyset kommer ind på samme sted i prismen. </a:t>
            </a:r>
          </a:p>
          <a:p>
            <a:pPr eaLnBrk="1" hangingPunct="1"/>
            <a:r>
              <a:rPr lang="da-DK" smtClean="0"/>
              <a:t>Men det violette / blå lys bremses mere af den større molekyletæthed end det røde lys. </a:t>
            </a:r>
          </a:p>
          <a:p>
            <a:pPr eaLnBrk="1" hangingPunct="1"/>
            <a:r>
              <a:rPr lang="da-DK" smtClean="0"/>
              <a:t>Derfor afbøjer den mere. </a:t>
            </a:r>
          </a:p>
        </p:txBody>
      </p:sp>
      <p:pic>
        <p:nvPicPr>
          <p:cNvPr id="63491" name="Picture 4" descr="newton med prisme kopi"/>
          <p:cNvPicPr>
            <a:picLocks noChangeAspect="1" noChangeArrowheads="1"/>
          </p:cNvPicPr>
          <p:nvPr/>
        </p:nvPicPr>
        <p:blipFill>
          <a:blip r:embed="rId2" cstate="print"/>
          <a:srcRect/>
          <a:stretch>
            <a:fillRect/>
          </a:stretch>
        </p:blipFill>
        <p:spPr bwMode="auto">
          <a:xfrm>
            <a:off x="3635375" y="0"/>
            <a:ext cx="5508625" cy="2828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box(in)">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box(in)">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box(in)">
                                      <p:cBhvr>
                                        <p:cTn id="17" dur="500"/>
                                        <p:tgtEl>
                                          <p:spTgt spid="90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da-DK" smtClean="0"/>
              <a:t>Gabs Siger:</a:t>
            </a:r>
          </a:p>
        </p:txBody>
      </p:sp>
      <p:sp>
        <p:nvSpPr>
          <p:cNvPr id="91139" name="Rectangle 3"/>
          <p:cNvSpPr>
            <a:spLocks noGrp="1" noChangeArrowheads="1"/>
          </p:cNvSpPr>
          <p:nvPr>
            <p:ph idx="1"/>
          </p:nvPr>
        </p:nvSpPr>
        <p:spPr/>
        <p:txBody>
          <a:bodyPr/>
          <a:lstStyle/>
          <a:p>
            <a:pPr eaLnBrk="1" hangingPunct="1">
              <a:lnSpc>
                <a:spcPct val="90000"/>
              </a:lnSpc>
            </a:pPr>
            <a:r>
              <a:rPr lang="da-DK" sz="2800" smtClean="0"/>
              <a:t>Mindre bølgelængde højere frekvens</a:t>
            </a:r>
          </a:p>
          <a:p>
            <a:pPr eaLnBrk="1" hangingPunct="1">
              <a:lnSpc>
                <a:spcPct val="90000"/>
              </a:lnSpc>
            </a:pPr>
            <a:r>
              <a:rPr lang="da-DK" sz="2800" smtClean="0"/>
              <a:t>Højere frekvens større opbremsning i prismen.</a:t>
            </a:r>
          </a:p>
          <a:p>
            <a:pPr eaLnBrk="1" hangingPunct="1">
              <a:lnSpc>
                <a:spcPct val="90000"/>
              </a:lnSpc>
            </a:pPr>
            <a:r>
              <a:rPr lang="da-DK" sz="2800" smtClean="0"/>
              <a:t>Større opbremsning mere afbøjning. </a:t>
            </a:r>
          </a:p>
          <a:p>
            <a:pPr eaLnBrk="1" hangingPunct="1">
              <a:lnSpc>
                <a:spcPct val="90000"/>
              </a:lnSpc>
            </a:pPr>
            <a:r>
              <a:rPr lang="da-DK" sz="2800" smtClean="0"/>
              <a:t>Jo højere frekvens en lysbølge har jo mere bremses den ved overgangen til et stof med større molekyletæthed, og jo mere brydes 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box(in)">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box(in)">
                                      <p:cBhvr>
                                        <p:cTn id="12" dur="500"/>
                                        <p:tgtEl>
                                          <p:spTgt spid="9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box(in)">
                                      <p:cBhvr>
                                        <p:cTn id="17" dur="500"/>
                                        <p:tgtEl>
                                          <p:spTgt spid="91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box(in)">
                                      <p:cBhvr>
                                        <p:cTn id="22" dur="500"/>
                                        <p:tgtEl>
                                          <p:spTgt spid="91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da-DK" b="1" smtClean="0"/>
              <a:t>Linser:</a:t>
            </a:r>
          </a:p>
        </p:txBody>
      </p:sp>
      <p:sp>
        <p:nvSpPr>
          <p:cNvPr id="95235" name="Rectangle 3"/>
          <p:cNvSpPr>
            <a:spLocks noGrp="1" noChangeArrowheads="1"/>
          </p:cNvSpPr>
          <p:nvPr>
            <p:ph idx="1"/>
          </p:nvPr>
        </p:nvSpPr>
        <p:spPr>
          <a:xfrm>
            <a:off x="685800" y="1412875"/>
            <a:ext cx="7772400" cy="3032125"/>
          </a:xfrm>
        </p:spPr>
        <p:txBody>
          <a:bodyPr/>
          <a:lstStyle/>
          <a:p>
            <a:pPr eaLnBrk="1" hangingPunct="1">
              <a:lnSpc>
                <a:spcPct val="80000"/>
              </a:lnSpc>
            </a:pPr>
            <a:r>
              <a:rPr lang="da-DK" sz="2400" smtClean="0"/>
              <a:t>Ved et hulspejl samles lysstrålerne i et brændpunkt</a:t>
            </a:r>
          </a:p>
          <a:p>
            <a:pPr eaLnBrk="1" hangingPunct="1">
              <a:lnSpc>
                <a:spcPct val="80000"/>
              </a:lnSpc>
            </a:pPr>
            <a:r>
              <a:rPr lang="da-DK" sz="2400" smtClean="0"/>
              <a:t>På samme måde kan glas også formes, så stråler kan samles i et brændpunkt, en teknik som bruges fabrikationen af fx briller og forstørrelses glas.</a:t>
            </a:r>
          </a:p>
          <a:p>
            <a:pPr eaLnBrk="1" hangingPunct="1">
              <a:lnSpc>
                <a:spcPct val="80000"/>
              </a:lnSpc>
            </a:pPr>
            <a:r>
              <a:rPr lang="da-DK" sz="2400" smtClean="0"/>
              <a:t>Glas kan både formes så de kan sprede og samle lysstrålerne.</a:t>
            </a:r>
          </a:p>
          <a:p>
            <a:pPr eaLnBrk="1" hangingPunct="1">
              <a:lnSpc>
                <a:spcPct val="80000"/>
              </a:lnSpc>
            </a:pPr>
            <a:r>
              <a:rPr lang="da-DK" sz="2400" smtClean="0"/>
              <a:t>Disse glas kalder vi for linser.</a:t>
            </a:r>
          </a:p>
        </p:txBody>
      </p:sp>
      <p:pic>
        <p:nvPicPr>
          <p:cNvPr id="95236" name="Picture 4" descr="linser"/>
          <p:cNvPicPr>
            <a:picLocks noChangeAspect="1" noChangeArrowheads="1"/>
          </p:cNvPicPr>
          <p:nvPr/>
        </p:nvPicPr>
        <p:blipFill>
          <a:blip r:embed="rId2" cstate="print"/>
          <a:srcRect/>
          <a:stretch>
            <a:fillRect/>
          </a:stretch>
        </p:blipFill>
        <p:spPr bwMode="auto">
          <a:xfrm>
            <a:off x="1547813" y="4437063"/>
            <a:ext cx="5524500" cy="163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box(in)">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box(in)">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box(in)">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box(in)">
                                      <p:cBhvr>
                                        <p:cTn id="22" dur="500"/>
                                        <p:tgtEl>
                                          <p:spTgt spid="95235">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95236"/>
                                        </p:tgtEl>
                                        <p:attrNameLst>
                                          <p:attrName>style.visibility</p:attrName>
                                        </p:attrNameLst>
                                      </p:cBhvr>
                                      <p:to>
                                        <p:strVal val="visible"/>
                                      </p:to>
                                    </p:set>
                                    <p:animEffect transition="in" filter="box(in)">
                                      <p:cBhvr>
                                        <p:cTn id="25" dur="5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eaLnBrk="1" hangingPunct="1"/>
            <a:r>
              <a:rPr lang="da-DK" smtClean="0"/>
              <a:t>Kan lyset bøje om hjørner?</a:t>
            </a:r>
          </a:p>
        </p:txBody>
      </p:sp>
      <p:sp>
        <p:nvSpPr>
          <p:cNvPr id="3" name="Pladsholder til indhold 2"/>
          <p:cNvSpPr>
            <a:spLocks noGrp="1"/>
          </p:cNvSpPr>
          <p:nvPr>
            <p:ph idx="1"/>
          </p:nvPr>
        </p:nvSpPr>
        <p:spPr/>
        <p:txBody>
          <a:bodyPr/>
          <a:lstStyle/>
          <a:p>
            <a:pPr eaLnBrk="1" hangingPunct="1"/>
            <a:r>
              <a:rPr lang="da-DK" smtClean="0"/>
              <a:t>Det kan bevises, ved at lade lys gå gennem en smal åbning, og se det spredes på den anden side.</a:t>
            </a:r>
          </a:p>
          <a:p>
            <a:pPr eaLnBrk="1" hangingPunct="1"/>
            <a:r>
              <a:rPr lang="da-DK" smtClean="0"/>
              <a:t>Fx et nøglehul </a:t>
            </a:r>
            <a:br>
              <a:rPr lang="da-DK" smtClean="0"/>
            </a:br>
            <a:r>
              <a:rPr lang="da-DK" smtClean="0"/>
              <a:t>eller et optisk </a:t>
            </a:r>
            <a:br>
              <a:rPr lang="da-DK" smtClean="0"/>
            </a:br>
            <a:r>
              <a:rPr lang="da-DK" smtClean="0"/>
              <a:t>gitter</a:t>
            </a:r>
          </a:p>
        </p:txBody>
      </p:sp>
      <p:pic>
        <p:nvPicPr>
          <p:cNvPr id="128002" name="Picture 2" descr="http://www.corbisimages.com/images/572/07F998B2-05FC-4542-94EE-44D966A2C7B4/42-15533492.jpg"/>
          <p:cNvPicPr>
            <a:picLocks noChangeAspect="1" noChangeArrowheads="1"/>
          </p:cNvPicPr>
          <p:nvPr/>
        </p:nvPicPr>
        <p:blipFill>
          <a:blip r:embed="rId2" cstate="print"/>
          <a:srcRect t="16042"/>
          <a:stretch>
            <a:fillRect/>
          </a:stretch>
        </p:blipFill>
        <p:spPr bwMode="auto">
          <a:xfrm>
            <a:off x="5219700" y="3644900"/>
            <a:ext cx="3810000" cy="3014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002"/>
                                        </p:tgtEl>
                                        <p:attrNameLst>
                                          <p:attrName>style.visibility</p:attrName>
                                        </p:attrNameLst>
                                      </p:cBhvr>
                                      <p:to>
                                        <p:strVal val="visible"/>
                                      </p:to>
                                    </p:set>
                                    <p:animEffect transition="in" filter="fade">
                                      <p:cBhvr>
                                        <p:cTn id="17" dur="2000"/>
                                        <p:tgtEl>
                                          <p:spTgt spid="128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685800" y="333375"/>
            <a:ext cx="7772400" cy="3095625"/>
          </a:xfrm>
        </p:spPr>
        <p:txBody>
          <a:bodyPr/>
          <a:lstStyle/>
          <a:p>
            <a:pPr eaLnBrk="1" hangingPunct="1"/>
            <a:r>
              <a:rPr lang="da-DK" sz="2400" smtClean="0"/>
              <a:t>En linse anbragt på det optiske bord. </a:t>
            </a:r>
          </a:p>
          <a:p>
            <a:pPr eaLnBrk="1" hangingPunct="1"/>
            <a:r>
              <a:rPr lang="da-DK" sz="2400" smtClean="0"/>
              <a:t>Hvor vi sender vi lysstråler gennem en linse</a:t>
            </a:r>
          </a:p>
          <a:p>
            <a:pPr eaLnBrk="1" hangingPunct="1"/>
            <a:r>
              <a:rPr lang="da-DK" sz="2400" smtClean="0"/>
              <a:t>på den anden side vil strålerne samles. </a:t>
            </a:r>
          </a:p>
          <a:p>
            <a:pPr eaLnBrk="1" hangingPunct="1"/>
            <a:r>
              <a:rPr lang="da-DK" sz="2400" smtClean="0"/>
              <a:t>Der hvor de mødes kaldes brændpunktet</a:t>
            </a:r>
          </a:p>
          <a:p>
            <a:pPr eaLnBrk="1" hangingPunct="1"/>
            <a:r>
              <a:rPr lang="da-DK" sz="2400" smtClean="0"/>
              <a:t>En linse som samler lysstrålerne kaldes naturligt nok samlelinse.</a:t>
            </a:r>
            <a:r>
              <a:rPr lang="da-DK" smtClean="0"/>
              <a:t> </a:t>
            </a:r>
          </a:p>
        </p:txBody>
      </p:sp>
      <p:pic>
        <p:nvPicPr>
          <p:cNvPr id="96260" name="Picture 4" descr="samle linse kopi"/>
          <p:cNvPicPr>
            <a:picLocks noChangeAspect="1" noChangeArrowheads="1"/>
          </p:cNvPicPr>
          <p:nvPr/>
        </p:nvPicPr>
        <p:blipFill>
          <a:blip r:embed="rId2" cstate="print"/>
          <a:srcRect/>
          <a:stretch>
            <a:fillRect/>
          </a:stretch>
        </p:blipFill>
        <p:spPr bwMode="auto">
          <a:xfrm>
            <a:off x="2051050" y="3573463"/>
            <a:ext cx="4381500" cy="1285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box(in)">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box(in)">
                                      <p:cBhvr>
                                        <p:cTn id="12" dur="500"/>
                                        <p:tgtEl>
                                          <p:spTgt spid="96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Effect transition="in" filter="box(in)">
                                      <p:cBhvr>
                                        <p:cTn id="17" dur="500"/>
                                        <p:tgtEl>
                                          <p:spTgt spid="96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Effect transition="in" filter="box(in)">
                                      <p:cBhvr>
                                        <p:cTn id="22" dur="500"/>
                                        <p:tgtEl>
                                          <p:spTgt spid="96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animEffect transition="in" filter="box(in)">
                                      <p:cBhvr>
                                        <p:cTn id="27" dur="500"/>
                                        <p:tgtEl>
                                          <p:spTgt spid="962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6260"/>
                                        </p:tgtEl>
                                        <p:attrNameLst>
                                          <p:attrName>style.visibility</p:attrName>
                                        </p:attrNameLst>
                                      </p:cBhvr>
                                      <p:to>
                                        <p:strVal val="visible"/>
                                      </p:to>
                                    </p:set>
                                    <p:animEffect transition="in" filter="box(in)">
                                      <p:cBhvr>
                                        <p:cTn id="32" dur="5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107950" y="476250"/>
            <a:ext cx="7772400" cy="1231900"/>
          </a:xfrm>
        </p:spPr>
        <p:txBody>
          <a:bodyPr/>
          <a:lstStyle/>
          <a:p>
            <a:pPr eaLnBrk="1" hangingPunct="1"/>
            <a:r>
              <a:rPr lang="da-DK" sz="2400" smtClean="0"/>
              <a:t>På samme måde har vi også en sprede linse som har den modsatte form af samlelinsen</a:t>
            </a:r>
          </a:p>
        </p:txBody>
      </p:sp>
      <p:pic>
        <p:nvPicPr>
          <p:cNvPr id="97284" name="Picture 4" descr="sprede linse kopi"/>
          <p:cNvPicPr>
            <a:picLocks noChangeAspect="1" noChangeArrowheads="1"/>
          </p:cNvPicPr>
          <p:nvPr/>
        </p:nvPicPr>
        <p:blipFill>
          <a:blip r:embed="rId2" cstate="print"/>
          <a:srcRect/>
          <a:stretch>
            <a:fillRect/>
          </a:stretch>
        </p:blipFill>
        <p:spPr bwMode="auto">
          <a:xfrm>
            <a:off x="539750" y="1844675"/>
            <a:ext cx="4076700" cy="1724025"/>
          </a:xfrm>
          <a:prstGeom prst="rect">
            <a:avLst/>
          </a:prstGeom>
          <a:noFill/>
          <a:ln w="9525">
            <a:noFill/>
            <a:miter lim="800000"/>
            <a:headEnd/>
            <a:tailEnd/>
          </a:ln>
        </p:spPr>
      </p:pic>
      <p:sp>
        <p:nvSpPr>
          <p:cNvPr id="97285" name="Rectangle 5"/>
          <p:cNvSpPr>
            <a:spLocks noChangeArrowheads="1"/>
          </p:cNvSpPr>
          <p:nvPr/>
        </p:nvSpPr>
        <p:spPr bwMode="auto">
          <a:xfrm>
            <a:off x="250825" y="3716338"/>
            <a:ext cx="7772400" cy="1944687"/>
          </a:xfrm>
          <a:prstGeom prst="rect">
            <a:avLst/>
          </a:prstGeom>
          <a:noFill/>
          <a:ln w="9525">
            <a:noFill/>
            <a:miter lim="800000"/>
            <a:headEnd/>
            <a:tailEnd/>
          </a:ln>
        </p:spPr>
        <p:txBody>
          <a:bodyPr/>
          <a:lstStyle/>
          <a:p>
            <a:pPr marL="342900" indent="-342900">
              <a:spcBef>
                <a:spcPct val="20000"/>
              </a:spcBef>
              <a:buClr>
                <a:schemeClr val="hlink"/>
              </a:buClr>
              <a:buFontTx/>
              <a:buChar char="•"/>
            </a:pPr>
            <a:r>
              <a:rPr lang="da-DK" sz="2400"/>
              <a:t>En sprede linse har også et brændpunkt, nemlig på indgangssiden, der hvor de spredte stråler på den anden side ville samles, hvis de blev forlænget ud på indgangssiden</a:t>
            </a:r>
          </a:p>
        </p:txBody>
      </p:sp>
      <p:sp>
        <p:nvSpPr>
          <p:cNvPr id="97286" name="Line 6"/>
          <p:cNvSpPr>
            <a:spLocks noChangeShapeType="1"/>
          </p:cNvSpPr>
          <p:nvPr/>
        </p:nvSpPr>
        <p:spPr bwMode="auto">
          <a:xfrm flipH="1">
            <a:off x="1331913" y="2276475"/>
            <a:ext cx="1584325" cy="647700"/>
          </a:xfrm>
          <a:prstGeom prst="line">
            <a:avLst/>
          </a:prstGeom>
          <a:noFill/>
          <a:ln w="9525">
            <a:solidFill>
              <a:schemeClr val="folHlink"/>
            </a:solidFill>
            <a:round/>
            <a:headEnd/>
            <a:tailEnd/>
          </a:ln>
        </p:spPr>
        <p:txBody>
          <a:bodyPr/>
          <a:lstStyle/>
          <a:p>
            <a:endParaRPr lang="da-DK"/>
          </a:p>
        </p:txBody>
      </p:sp>
      <p:sp>
        <p:nvSpPr>
          <p:cNvPr id="97287" name="Line 7"/>
          <p:cNvSpPr>
            <a:spLocks noChangeShapeType="1"/>
          </p:cNvSpPr>
          <p:nvPr/>
        </p:nvSpPr>
        <p:spPr bwMode="auto">
          <a:xfrm flipH="1" flipV="1">
            <a:off x="1258888" y="2636838"/>
            <a:ext cx="1584325" cy="576262"/>
          </a:xfrm>
          <a:prstGeom prst="line">
            <a:avLst/>
          </a:prstGeom>
          <a:noFill/>
          <a:ln w="9525">
            <a:solidFill>
              <a:schemeClr val="folHlink"/>
            </a:solidFill>
            <a:round/>
            <a:headEnd/>
            <a:tailEnd/>
          </a:ln>
        </p:spPr>
        <p:txBody>
          <a:bodyPr/>
          <a:lstStyle/>
          <a:p>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ox(in)">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7284"/>
                                        </p:tgtEl>
                                        <p:attrNameLst>
                                          <p:attrName>style.visibility</p:attrName>
                                        </p:attrNameLst>
                                      </p:cBhvr>
                                      <p:to>
                                        <p:strVal val="visible"/>
                                      </p:to>
                                    </p:set>
                                    <p:animEffect transition="in" filter="box(in)">
                                      <p:cBhvr>
                                        <p:cTn id="12" dur="500"/>
                                        <p:tgtEl>
                                          <p:spTgt spid="9728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7285"/>
                                        </p:tgtEl>
                                        <p:attrNameLst>
                                          <p:attrName>style.visibility</p:attrName>
                                        </p:attrNameLst>
                                      </p:cBhvr>
                                      <p:to>
                                        <p:strVal val="visible"/>
                                      </p:to>
                                    </p:set>
                                    <p:animEffect transition="in" filter="box(in)">
                                      <p:cBhvr>
                                        <p:cTn id="17" dur="500"/>
                                        <p:tgtEl>
                                          <p:spTgt spid="9728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7286"/>
                                        </p:tgtEl>
                                        <p:attrNameLst>
                                          <p:attrName>style.visibility</p:attrName>
                                        </p:attrNameLst>
                                      </p:cBhvr>
                                      <p:to>
                                        <p:strVal val="visible"/>
                                      </p:to>
                                    </p:set>
                                    <p:anim calcmode="lin" valueType="num">
                                      <p:cBhvr additive="base">
                                        <p:cTn id="22" dur="500" fill="hold"/>
                                        <p:tgtEl>
                                          <p:spTgt spid="97286"/>
                                        </p:tgtEl>
                                        <p:attrNameLst>
                                          <p:attrName>ppt_x</p:attrName>
                                        </p:attrNameLst>
                                      </p:cBhvr>
                                      <p:tavLst>
                                        <p:tav tm="0">
                                          <p:val>
                                            <p:strVal val="#ppt_x"/>
                                          </p:val>
                                        </p:tav>
                                        <p:tav tm="100000">
                                          <p:val>
                                            <p:strVal val="#ppt_x"/>
                                          </p:val>
                                        </p:tav>
                                      </p:tavLst>
                                    </p:anim>
                                    <p:anim calcmode="lin" valueType="num">
                                      <p:cBhvr additive="base">
                                        <p:cTn id="23" dur="500" fill="hold"/>
                                        <p:tgtEl>
                                          <p:spTgt spid="9728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7287"/>
                                        </p:tgtEl>
                                        <p:attrNameLst>
                                          <p:attrName>style.visibility</p:attrName>
                                        </p:attrNameLst>
                                      </p:cBhvr>
                                      <p:to>
                                        <p:strVal val="visible"/>
                                      </p:to>
                                    </p:set>
                                    <p:anim calcmode="lin" valueType="num">
                                      <p:cBhvr additive="base">
                                        <p:cTn id="26" dur="500" fill="hold"/>
                                        <p:tgtEl>
                                          <p:spTgt spid="97287"/>
                                        </p:tgtEl>
                                        <p:attrNameLst>
                                          <p:attrName>ppt_x</p:attrName>
                                        </p:attrNameLst>
                                      </p:cBhvr>
                                      <p:tavLst>
                                        <p:tav tm="0">
                                          <p:val>
                                            <p:strVal val="#ppt_x"/>
                                          </p:val>
                                        </p:tav>
                                        <p:tav tm="100000">
                                          <p:val>
                                            <p:strVal val="#ppt_x"/>
                                          </p:val>
                                        </p:tav>
                                      </p:tavLst>
                                    </p:anim>
                                    <p:anim calcmode="lin" valueType="num">
                                      <p:cBhvr additive="base">
                                        <p:cTn id="27" dur="500" fill="hold"/>
                                        <p:tgtEl>
                                          <p:spTgt spid="972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P spid="97285" grpId="0"/>
      <p:bldP spid="97286" grpId="0" animBg="1"/>
      <p:bldP spid="9728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323850" y="333375"/>
            <a:ext cx="7772400" cy="1295400"/>
          </a:xfrm>
        </p:spPr>
        <p:txBody>
          <a:bodyPr/>
          <a:lstStyle/>
          <a:p>
            <a:pPr eaLnBrk="1" hangingPunct="1"/>
            <a:r>
              <a:rPr lang="da-DK" sz="2000" smtClean="0"/>
              <a:t>For begge typer linser gælder det at de har det man kalder for den optiske akse, som er en linie der går lige vandret gennem linsen. </a:t>
            </a:r>
          </a:p>
        </p:txBody>
      </p:sp>
      <p:pic>
        <p:nvPicPr>
          <p:cNvPr id="98308" name="Picture 4" descr="optiske akse kopi"/>
          <p:cNvPicPr>
            <a:picLocks noChangeAspect="1" noChangeArrowheads="1"/>
          </p:cNvPicPr>
          <p:nvPr/>
        </p:nvPicPr>
        <p:blipFill>
          <a:blip r:embed="rId2" cstate="print"/>
          <a:srcRect/>
          <a:stretch>
            <a:fillRect/>
          </a:stretch>
        </p:blipFill>
        <p:spPr bwMode="auto">
          <a:xfrm>
            <a:off x="755650" y="1700213"/>
            <a:ext cx="5133975" cy="1428750"/>
          </a:xfrm>
          <a:prstGeom prst="rect">
            <a:avLst/>
          </a:prstGeom>
          <a:noFill/>
          <a:ln w="9525">
            <a:noFill/>
            <a:miter lim="800000"/>
            <a:headEnd/>
            <a:tailEnd/>
          </a:ln>
        </p:spPr>
      </p:pic>
      <p:sp>
        <p:nvSpPr>
          <p:cNvPr id="98309" name="Rectangle 5"/>
          <p:cNvSpPr>
            <a:spLocks noChangeArrowheads="1"/>
          </p:cNvSpPr>
          <p:nvPr/>
        </p:nvSpPr>
        <p:spPr bwMode="auto">
          <a:xfrm>
            <a:off x="395288" y="3355975"/>
            <a:ext cx="4608512" cy="3529013"/>
          </a:xfrm>
          <a:prstGeom prst="rect">
            <a:avLst/>
          </a:prstGeom>
          <a:noFill/>
          <a:ln w="9525">
            <a:noFill/>
            <a:miter lim="800000"/>
            <a:headEnd/>
            <a:tailEnd/>
          </a:ln>
        </p:spPr>
        <p:txBody>
          <a:bodyPr/>
          <a:lstStyle/>
          <a:p>
            <a:pPr marL="342900" indent="-342900">
              <a:spcBef>
                <a:spcPct val="20000"/>
              </a:spcBef>
              <a:buClr>
                <a:schemeClr val="hlink"/>
              </a:buClr>
              <a:buFontTx/>
              <a:buChar char="•"/>
            </a:pPr>
            <a:r>
              <a:rPr lang="da-DK"/>
              <a:t>Her markeret med rødt</a:t>
            </a:r>
          </a:p>
          <a:p>
            <a:pPr marL="342900" indent="-342900">
              <a:spcBef>
                <a:spcPct val="20000"/>
              </a:spcBef>
              <a:buClr>
                <a:schemeClr val="hlink"/>
              </a:buClr>
              <a:buFontTx/>
              <a:buChar char="•"/>
            </a:pPr>
            <a:r>
              <a:rPr lang="da-DK"/>
              <a:t>Afstanden fra linsens midtpunkt ud til brændpunktet kaldes for brændvidden</a:t>
            </a:r>
          </a:p>
          <a:p>
            <a:pPr marL="342900" indent="-342900">
              <a:spcBef>
                <a:spcPct val="20000"/>
              </a:spcBef>
              <a:buClr>
                <a:schemeClr val="hlink"/>
              </a:buClr>
              <a:buFontTx/>
              <a:buChar char="•"/>
            </a:pPr>
            <a:r>
              <a:rPr lang="da-DK"/>
              <a:t>Som fortæller os hvor meget linsen spreder eller samler. Altså om størrelsen på linsen.</a:t>
            </a:r>
          </a:p>
          <a:p>
            <a:pPr marL="342900" indent="-342900">
              <a:spcBef>
                <a:spcPct val="20000"/>
              </a:spcBef>
              <a:buClr>
                <a:schemeClr val="hlink"/>
              </a:buClr>
              <a:buFontTx/>
              <a:buChar char="•"/>
            </a:pPr>
            <a:r>
              <a:rPr lang="da-DK"/>
              <a:t>Her vist som de røde streger i linserne.</a:t>
            </a:r>
          </a:p>
        </p:txBody>
      </p:sp>
      <p:pic>
        <p:nvPicPr>
          <p:cNvPr id="98311" name="Picture 7" descr="brændvidde kopi"/>
          <p:cNvPicPr>
            <a:picLocks noChangeAspect="1" noChangeArrowheads="1"/>
          </p:cNvPicPr>
          <p:nvPr/>
        </p:nvPicPr>
        <p:blipFill>
          <a:blip r:embed="rId3" cstate="print"/>
          <a:srcRect/>
          <a:stretch>
            <a:fillRect/>
          </a:stretch>
        </p:blipFill>
        <p:spPr bwMode="auto">
          <a:xfrm>
            <a:off x="4972050" y="3500438"/>
            <a:ext cx="4171950" cy="2400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ox(in)">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8308"/>
                                        </p:tgtEl>
                                        <p:attrNameLst>
                                          <p:attrName>style.visibility</p:attrName>
                                        </p:attrNameLst>
                                      </p:cBhvr>
                                      <p:to>
                                        <p:strVal val="visible"/>
                                      </p:to>
                                    </p:set>
                                    <p:animEffect transition="in" filter="box(in)">
                                      <p:cBhvr>
                                        <p:cTn id="12" dur="500"/>
                                        <p:tgtEl>
                                          <p:spTgt spid="9830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8309">
                                            <p:txEl>
                                              <p:pRg st="0" end="0"/>
                                            </p:txEl>
                                          </p:spTgt>
                                        </p:tgtEl>
                                        <p:attrNameLst>
                                          <p:attrName>style.visibility</p:attrName>
                                        </p:attrNameLst>
                                      </p:cBhvr>
                                      <p:to>
                                        <p:strVal val="visible"/>
                                      </p:to>
                                    </p:set>
                                    <p:animEffect transition="in" filter="box(in)">
                                      <p:cBhvr>
                                        <p:cTn id="17" dur="500"/>
                                        <p:tgtEl>
                                          <p:spTgt spid="9830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8309">
                                            <p:txEl>
                                              <p:pRg st="1" end="1"/>
                                            </p:txEl>
                                          </p:spTgt>
                                        </p:tgtEl>
                                        <p:attrNameLst>
                                          <p:attrName>style.visibility</p:attrName>
                                        </p:attrNameLst>
                                      </p:cBhvr>
                                      <p:to>
                                        <p:strVal val="visible"/>
                                      </p:to>
                                    </p:set>
                                    <p:animEffect transition="in" filter="box(in)">
                                      <p:cBhvr>
                                        <p:cTn id="22" dur="500"/>
                                        <p:tgtEl>
                                          <p:spTgt spid="9830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8309">
                                            <p:txEl>
                                              <p:pRg st="2" end="2"/>
                                            </p:txEl>
                                          </p:spTgt>
                                        </p:tgtEl>
                                        <p:attrNameLst>
                                          <p:attrName>style.visibility</p:attrName>
                                        </p:attrNameLst>
                                      </p:cBhvr>
                                      <p:to>
                                        <p:strVal val="visible"/>
                                      </p:to>
                                    </p:set>
                                    <p:animEffect transition="in" filter="box(in)">
                                      <p:cBhvr>
                                        <p:cTn id="27" dur="500"/>
                                        <p:tgtEl>
                                          <p:spTgt spid="9830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8309">
                                            <p:txEl>
                                              <p:pRg st="3" end="3"/>
                                            </p:txEl>
                                          </p:spTgt>
                                        </p:tgtEl>
                                        <p:attrNameLst>
                                          <p:attrName>style.visibility</p:attrName>
                                        </p:attrNameLst>
                                      </p:cBhvr>
                                      <p:to>
                                        <p:strVal val="visible"/>
                                      </p:to>
                                    </p:set>
                                    <p:animEffect transition="in" filter="box(in)">
                                      <p:cBhvr>
                                        <p:cTn id="32" dur="500"/>
                                        <p:tgtEl>
                                          <p:spTgt spid="98309">
                                            <p:txEl>
                                              <p:pRg st="3" end="3"/>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98311"/>
                                        </p:tgtEl>
                                        <p:attrNameLst>
                                          <p:attrName>style.visibility</p:attrName>
                                        </p:attrNameLst>
                                      </p:cBhvr>
                                      <p:to>
                                        <p:strVal val="visible"/>
                                      </p:to>
                                    </p:set>
                                    <p:animEffect transition="in" filter="box(in)">
                                      <p:cBhvr>
                                        <p:cTn id="35" dur="500"/>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da-DK" sz="4000" b="1" smtClean="0"/>
              <a:t>Afbildning med en samlelinse</a:t>
            </a:r>
          </a:p>
        </p:txBody>
      </p:sp>
      <p:sp>
        <p:nvSpPr>
          <p:cNvPr id="99331" name="Rectangle 3"/>
          <p:cNvSpPr>
            <a:spLocks noGrp="1" noChangeArrowheads="1"/>
          </p:cNvSpPr>
          <p:nvPr>
            <p:ph idx="1"/>
          </p:nvPr>
        </p:nvSpPr>
        <p:spPr>
          <a:xfrm>
            <a:off x="107950" y="1628775"/>
            <a:ext cx="7772400" cy="4114800"/>
          </a:xfrm>
        </p:spPr>
        <p:txBody>
          <a:bodyPr/>
          <a:lstStyle/>
          <a:p>
            <a:pPr eaLnBrk="1" hangingPunct="1">
              <a:lnSpc>
                <a:spcPct val="80000"/>
              </a:lnSpc>
            </a:pPr>
            <a:r>
              <a:rPr lang="da-DK" sz="2000" smtClean="0"/>
              <a:t>Et spejl gengiver det vi kalder for et indbildt billede, der befinder sig jo ikke noget bag spejlet.</a:t>
            </a:r>
          </a:p>
          <a:p>
            <a:pPr eaLnBrk="1" hangingPunct="1">
              <a:lnSpc>
                <a:spcPct val="80000"/>
              </a:lnSpc>
            </a:pPr>
            <a:r>
              <a:rPr lang="da-DK" sz="2000" smtClean="0"/>
              <a:t>Der har en samle linse sin fordel, når spejlet kun giver en refleksion af det som ligger i vinkel for det man ser. </a:t>
            </a:r>
          </a:p>
          <a:p>
            <a:pPr eaLnBrk="1" hangingPunct="1">
              <a:lnSpc>
                <a:spcPct val="80000"/>
              </a:lnSpc>
            </a:pPr>
            <a:r>
              <a:rPr lang="da-DK" sz="2000" smtClean="0"/>
              <a:t> Så viser en samle linse et billede på skærmen bag linsen</a:t>
            </a:r>
          </a:p>
          <a:p>
            <a:pPr eaLnBrk="1" hangingPunct="1">
              <a:lnSpc>
                <a:spcPct val="80000"/>
              </a:lnSpc>
            </a:pPr>
            <a:r>
              <a:rPr lang="da-DK" sz="2000" smtClean="0"/>
              <a:t>Et stearinlys placeret foran en samlelinse, </a:t>
            </a:r>
          </a:p>
          <a:p>
            <a:pPr eaLnBrk="1" hangingPunct="1">
              <a:lnSpc>
                <a:spcPct val="80000"/>
              </a:lnSpc>
            </a:pPr>
            <a:r>
              <a:rPr lang="da-DK" sz="2000" smtClean="0"/>
              <a:t>Linsen har en brændvidde på  10 cm. Og lyset er placeret 15 cm væk fra linsen. </a:t>
            </a:r>
          </a:p>
          <a:p>
            <a:pPr eaLnBrk="1" hangingPunct="1">
              <a:lnSpc>
                <a:spcPct val="80000"/>
              </a:lnSpc>
            </a:pPr>
            <a:r>
              <a:rPr lang="da-DK" sz="2000" smtClean="0"/>
              <a:t>På skærmen længere væk end lyset, på den anden side. Ser vi et billede af lyset, her vender det bare på hovedet og forstørret.</a:t>
            </a:r>
          </a:p>
        </p:txBody>
      </p:sp>
      <p:pic>
        <p:nvPicPr>
          <p:cNvPr id="70660" name="Picture 4" descr="lys og linser"/>
          <p:cNvPicPr>
            <a:picLocks noChangeAspect="1" noChangeArrowheads="1"/>
          </p:cNvPicPr>
          <p:nvPr/>
        </p:nvPicPr>
        <p:blipFill>
          <a:blip r:embed="rId2" cstate="print"/>
          <a:srcRect/>
          <a:stretch>
            <a:fillRect/>
          </a:stretch>
        </p:blipFill>
        <p:spPr bwMode="auto">
          <a:xfrm>
            <a:off x="539750" y="5229225"/>
            <a:ext cx="7410450" cy="1457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ox(in)">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box(in)">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box(in)">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box(in)">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box(in)">
                                      <p:cBhvr>
                                        <p:cTn id="27" dur="500"/>
                                        <p:tgtEl>
                                          <p:spTgt spid="99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9331">
                                            <p:txEl>
                                              <p:pRg st="5" end="5"/>
                                            </p:txEl>
                                          </p:spTgt>
                                        </p:tgtEl>
                                        <p:attrNameLst>
                                          <p:attrName>style.visibility</p:attrName>
                                        </p:attrNameLst>
                                      </p:cBhvr>
                                      <p:to>
                                        <p:strVal val="visible"/>
                                      </p:to>
                                    </p:set>
                                    <p:animEffect transition="in" filter="box(in)">
                                      <p:cBhvr>
                                        <p:cTn id="32" dur="500"/>
                                        <p:tgtEl>
                                          <p:spTgt spid="99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pPr eaLnBrk="1" hangingPunct="1">
              <a:lnSpc>
                <a:spcPct val="80000"/>
              </a:lnSpc>
            </a:pPr>
            <a:r>
              <a:rPr lang="da-DK" sz="2000" smtClean="0"/>
              <a:t>Nu flytter vi lyset længere væk og vi må rykke skærmen tættere på for at få et skarpt billede. Lyset vender stadig på hovedet, men er blevet mindre.</a:t>
            </a:r>
          </a:p>
          <a:p>
            <a:pPr eaLnBrk="1" hangingPunct="1">
              <a:lnSpc>
                <a:spcPct val="80000"/>
              </a:lnSpc>
            </a:pPr>
            <a:r>
              <a:rPr lang="da-DK" sz="2000" smtClean="0"/>
              <a:t>Når lyset har en dobbelt afstand af brændvidden, til linsen. Skal skærmen også stå i samme afstand for at få et skarpt billede. </a:t>
            </a:r>
          </a:p>
          <a:p>
            <a:pPr eaLnBrk="1" hangingPunct="1">
              <a:lnSpc>
                <a:spcPct val="80000"/>
              </a:lnSpc>
            </a:pPr>
            <a:r>
              <a:rPr lang="da-DK" sz="2000" smtClean="0"/>
              <a:t>Lyset vender stadig på hovedet men er i ”naturlig” størrelse</a:t>
            </a:r>
          </a:p>
          <a:p>
            <a:pPr eaLnBrk="1" hangingPunct="1">
              <a:lnSpc>
                <a:spcPct val="80000"/>
              </a:lnSpc>
            </a:pPr>
            <a:r>
              <a:rPr lang="da-DK" sz="2000" smtClean="0"/>
              <a:t>Kommer lyset tættere på linsen end brændvidden. Kan vi ikke se noget billede.</a:t>
            </a:r>
          </a:p>
          <a:p>
            <a:pPr eaLnBrk="1" hangingPunct="1">
              <a:lnSpc>
                <a:spcPct val="80000"/>
              </a:lnSpc>
            </a:pPr>
            <a:r>
              <a:rPr lang="da-DK" sz="2000" smtClean="0"/>
              <a:t>Men ser vi på lyset gennem linsen, vil vi få et forstørret billede af lyset, det står retvendt, og vi har lavet en lup. </a:t>
            </a:r>
          </a:p>
        </p:txBody>
      </p:sp>
      <p:pic>
        <p:nvPicPr>
          <p:cNvPr id="71683" name="Picture 4" descr="lys og linser"/>
          <p:cNvPicPr>
            <a:picLocks noChangeAspect="1" noChangeArrowheads="1"/>
          </p:cNvPicPr>
          <p:nvPr/>
        </p:nvPicPr>
        <p:blipFill>
          <a:blip r:embed="rId2" cstate="print"/>
          <a:srcRect/>
          <a:stretch>
            <a:fillRect/>
          </a:stretch>
        </p:blipFill>
        <p:spPr bwMode="auto">
          <a:xfrm>
            <a:off x="762000" y="333375"/>
            <a:ext cx="7410450" cy="1457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box(in)">
                                      <p:cBhvr>
                                        <p:cTn id="7" dur="500"/>
                                        <p:tgtEl>
                                          <p:spTgt spid="100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box(in)">
                                      <p:cBhvr>
                                        <p:cTn id="12" dur="500"/>
                                        <p:tgtEl>
                                          <p:spTgt spid="100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box(in)">
                                      <p:cBhvr>
                                        <p:cTn id="17" dur="500"/>
                                        <p:tgtEl>
                                          <p:spTgt spid="100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0355">
                                            <p:txEl>
                                              <p:pRg st="3" end="3"/>
                                            </p:txEl>
                                          </p:spTgt>
                                        </p:tgtEl>
                                        <p:attrNameLst>
                                          <p:attrName>style.visibility</p:attrName>
                                        </p:attrNameLst>
                                      </p:cBhvr>
                                      <p:to>
                                        <p:strVal val="visible"/>
                                      </p:to>
                                    </p:set>
                                    <p:animEffect transition="in" filter="box(in)">
                                      <p:cBhvr>
                                        <p:cTn id="22" dur="500"/>
                                        <p:tgtEl>
                                          <p:spTgt spid="100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0355">
                                            <p:txEl>
                                              <p:pRg st="4" end="4"/>
                                            </p:txEl>
                                          </p:spTgt>
                                        </p:tgtEl>
                                        <p:attrNameLst>
                                          <p:attrName>style.visibility</p:attrName>
                                        </p:attrNameLst>
                                      </p:cBhvr>
                                      <p:to>
                                        <p:strVal val="visible"/>
                                      </p:to>
                                    </p:set>
                                    <p:animEffect transition="in" filter="box(in)">
                                      <p:cBhvr>
                                        <p:cTn id="27" dur="500"/>
                                        <p:tgtEl>
                                          <p:spTgt spid="10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da-DK" sz="4000" b="1" smtClean="0"/>
              <a:t>Derfor vender billedet på hovedet:</a:t>
            </a:r>
          </a:p>
        </p:txBody>
      </p:sp>
      <p:pic>
        <p:nvPicPr>
          <p:cNvPr id="72707" name="Picture 4" descr="gabs genial kopi"/>
          <p:cNvPicPr>
            <a:picLocks noChangeAspect="1" noChangeArrowheads="1"/>
          </p:cNvPicPr>
          <p:nvPr/>
        </p:nvPicPr>
        <p:blipFill>
          <a:blip r:embed="rId2" cstate="print"/>
          <a:srcRect/>
          <a:stretch>
            <a:fillRect/>
          </a:stretch>
        </p:blipFill>
        <p:spPr bwMode="auto">
          <a:xfrm>
            <a:off x="539750" y="2349500"/>
            <a:ext cx="8459788"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eaLnBrk="1" hangingPunct="1"/>
            <a:r>
              <a:rPr lang="da-DK" smtClean="0"/>
              <a:t>Kan lys interferere?</a:t>
            </a:r>
          </a:p>
        </p:txBody>
      </p:sp>
      <p:sp>
        <p:nvSpPr>
          <p:cNvPr id="3" name="Pladsholder til indhold 2"/>
          <p:cNvSpPr>
            <a:spLocks noGrp="1"/>
          </p:cNvSpPr>
          <p:nvPr>
            <p:ph idx="1"/>
          </p:nvPr>
        </p:nvSpPr>
        <p:spPr/>
        <p:txBody>
          <a:bodyPr/>
          <a:lstStyle/>
          <a:p>
            <a:pPr eaLnBrk="1" hangingPunct="1"/>
            <a:r>
              <a:rPr lang="da-DK" smtClean="0"/>
              <a:t>Det er princippet om at bølger, som går gennem hinanden. Modarbejder eller samarbejder </a:t>
            </a:r>
          </a:p>
        </p:txBody>
      </p:sp>
      <p:pic>
        <p:nvPicPr>
          <p:cNvPr id="129026" name="Picture 2" descr="G:\Fysik undervisning\10 klasse 2006-07\lys teori billeder\87.jpg"/>
          <p:cNvPicPr>
            <a:picLocks noChangeAspect="1" noChangeArrowheads="1"/>
          </p:cNvPicPr>
          <p:nvPr/>
        </p:nvPicPr>
        <p:blipFill>
          <a:blip r:embed="rId2" cstate="print"/>
          <a:srcRect/>
          <a:stretch>
            <a:fillRect/>
          </a:stretch>
        </p:blipFill>
        <p:spPr bwMode="auto">
          <a:xfrm>
            <a:off x="900113" y="3500438"/>
            <a:ext cx="3527425" cy="3206750"/>
          </a:xfrm>
          <a:prstGeom prst="rect">
            <a:avLst/>
          </a:prstGeom>
          <a:noFill/>
          <a:ln w="9525">
            <a:noFill/>
            <a:miter lim="800000"/>
            <a:headEnd/>
            <a:tailEnd/>
          </a:ln>
        </p:spPr>
      </p:pic>
      <p:pic>
        <p:nvPicPr>
          <p:cNvPr id="129027" name="Picture 3" descr="G:\Fysik undervisning\10 klasse 2006-07\lys teori billeder\87.jpg"/>
          <p:cNvPicPr>
            <a:picLocks noChangeAspect="1" noChangeArrowheads="1"/>
          </p:cNvPicPr>
          <p:nvPr/>
        </p:nvPicPr>
        <p:blipFill>
          <a:blip r:embed="rId3" cstate="print"/>
          <a:srcRect/>
          <a:stretch>
            <a:fillRect/>
          </a:stretch>
        </p:blipFill>
        <p:spPr bwMode="auto">
          <a:xfrm>
            <a:off x="971550" y="104775"/>
            <a:ext cx="7272338" cy="6608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026"/>
                                        </p:tgtEl>
                                        <p:attrNameLst>
                                          <p:attrName>style.visibility</p:attrName>
                                        </p:attrNameLst>
                                      </p:cBhvr>
                                      <p:to>
                                        <p:strVal val="visible"/>
                                      </p:to>
                                    </p:set>
                                    <p:animEffect transition="in" filter="fade">
                                      <p:cBhvr>
                                        <p:cTn id="12" dur="2000"/>
                                        <p:tgtEl>
                                          <p:spTgt spid="129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027"/>
                                        </p:tgtEl>
                                        <p:attrNameLst>
                                          <p:attrName>style.visibility</p:attrName>
                                        </p:attrNameLst>
                                      </p:cBhvr>
                                      <p:to>
                                        <p:strVal val="visible"/>
                                      </p:to>
                                    </p:set>
                                    <p:animEffect transition="in" filter="fade">
                                      <p:cBhvr>
                                        <p:cTn id="17" dur="20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eaLnBrk="1" hangingPunct="1"/>
            <a:r>
              <a:rPr lang="da-DK" smtClean="0"/>
              <a:t>Kan lys gå gennem hinanden?</a:t>
            </a:r>
          </a:p>
        </p:txBody>
      </p:sp>
      <p:sp>
        <p:nvSpPr>
          <p:cNvPr id="3" name="Pladsholder til indhold 2"/>
          <p:cNvSpPr>
            <a:spLocks noGrp="1"/>
          </p:cNvSpPr>
          <p:nvPr>
            <p:ph idx="1"/>
          </p:nvPr>
        </p:nvSpPr>
        <p:spPr/>
        <p:txBody>
          <a:bodyPr/>
          <a:lstStyle/>
          <a:p>
            <a:pPr eaLnBrk="1" hangingPunct="1"/>
            <a:r>
              <a:rPr lang="da-DK" smtClean="0"/>
              <a:t>Det kan bevises ved at lade  lyskegler gå gennem hinanden</a:t>
            </a:r>
          </a:p>
          <a:p>
            <a:pPr eaLnBrk="1" hangingPunct="1"/>
            <a:r>
              <a:rPr lang="da-DK" smtClean="0"/>
              <a:t>Eller som her discolys</a:t>
            </a:r>
          </a:p>
        </p:txBody>
      </p:sp>
      <p:pic>
        <p:nvPicPr>
          <p:cNvPr id="126978" name="Picture 2" descr="http://www.festa.dk/clip/lysshow01.jpg"/>
          <p:cNvPicPr>
            <a:picLocks noChangeAspect="1" noChangeArrowheads="1"/>
          </p:cNvPicPr>
          <p:nvPr/>
        </p:nvPicPr>
        <p:blipFill>
          <a:blip r:embed="rId2" cstate="print"/>
          <a:srcRect/>
          <a:stretch>
            <a:fillRect/>
          </a:stretch>
        </p:blipFill>
        <p:spPr bwMode="auto">
          <a:xfrm>
            <a:off x="3995738" y="3644900"/>
            <a:ext cx="48387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978"/>
                                        </p:tgtEl>
                                        <p:attrNameLst>
                                          <p:attrName>style.visibility</p:attrName>
                                        </p:attrNameLst>
                                      </p:cBhvr>
                                      <p:to>
                                        <p:strVal val="visible"/>
                                      </p:to>
                                    </p:set>
                                    <p:animEffect transition="in" filter="fade">
                                      <p:cBhvr>
                                        <p:cTn id="17" dur="2000"/>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da-DK" smtClean="0"/>
              <a:t>Beregning af lysetsbølgelængde</a:t>
            </a:r>
          </a:p>
        </p:txBody>
      </p:sp>
      <p:sp>
        <p:nvSpPr>
          <p:cNvPr id="22531" name="Pladsholder til indhold 2"/>
          <p:cNvSpPr>
            <a:spLocks noGrp="1"/>
          </p:cNvSpPr>
          <p:nvPr>
            <p:ph idx="1"/>
          </p:nvPr>
        </p:nvSpPr>
        <p:spPr/>
        <p:txBody>
          <a:bodyPr/>
          <a:lstStyle/>
          <a:p>
            <a:pPr eaLnBrk="1" hangingPunct="1"/>
            <a:r>
              <a:rPr lang="da-DK" sz="2400" dirty="0" smtClean="0"/>
              <a:t>Når vi sender lys gennem et optisk gitter. </a:t>
            </a:r>
          </a:p>
          <a:p>
            <a:pPr eaLnBrk="1" hangingPunct="1"/>
            <a:r>
              <a:rPr lang="da-DK" sz="2400" dirty="0" smtClean="0"/>
              <a:t>Danner det interferensmønsteret, som vi før så. </a:t>
            </a:r>
          </a:p>
          <a:p>
            <a:pPr eaLnBrk="1" hangingPunct="1"/>
            <a:r>
              <a:rPr lang="da-DK" sz="2400" dirty="0" smtClean="0"/>
              <a:t>Hver frekvens danner sit eget mønster</a:t>
            </a:r>
          </a:p>
          <a:p>
            <a:pPr eaLnBrk="1" hangingPunct="1"/>
            <a:r>
              <a:rPr lang="da-DK" sz="2400" dirty="0" smtClean="0"/>
              <a:t>Derfor danner rødt og grønt lys hver deres eget mønster</a:t>
            </a:r>
          </a:p>
          <a:p>
            <a:pPr eaLnBrk="1" hangingPunct="1"/>
            <a:r>
              <a:rPr lang="da-DK" sz="2400" dirty="0" smtClean="0"/>
              <a:t>Forskellige farver, forskellige frekvenser, dermed også forskellige bølgelængder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pPr eaLnBrk="1" hangingPunct="1"/>
            <a:r>
              <a:rPr lang="da-DK" smtClean="0"/>
              <a:t>Beregning af lysetsbølgelængde </a:t>
            </a:r>
            <a:r>
              <a:rPr lang="da-DK" sz="2800" smtClean="0"/>
              <a:t>(fortsat)</a:t>
            </a:r>
            <a:endParaRPr lang="da-DK" smtClean="0"/>
          </a:p>
        </p:txBody>
      </p:sp>
      <p:sp>
        <p:nvSpPr>
          <p:cNvPr id="23555" name="Pladsholder til indhold 2"/>
          <p:cNvSpPr>
            <a:spLocks noGrp="1"/>
          </p:cNvSpPr>
          <p:nvPr>
            <p:ph idx="1"/>
          </p:nvPr>
        </p:nvSpPr>
        <p:spPr/>
        <p:txBody>
          <a:bodyPr/>
          <a:lstStyle/>
          <a:p>
            <a:pPr eaLnBrk="1" hangingPunct="1"/>
            <a:r>
              <a:rPr lang="da-DK" sz="2000" dirty="0" smtClean="0"/>
              <a:t>Der findes forskellige størrelser på optiske gitre.</a:t>
            </a:r>
          </a:p>
          <a:p>
            <a:pPr eaLnBrk="1" hangingPunct="1"/>
            <a:r>
              <a:rPr lang="da-DK" sz="2000" dirty="0" smtClean="0"/>
              <a:t>Fælles for dem alle, er at de består af et antal </a:t>
            </a:r>
            <a:r>
              <a:rPr lang="da-DK" sz="2000" dirty="0" err="1" smtClean="0"/>
              <a:t>linier</a:t>
            </a:r>
            <a:r>
              <a:rPr lang="da-DK" sz="2000" dirty="0" smtClean="0"/>
              <a:t>, eller åbninger pr. mm.</a:t>
            </a:r>
          </a:p>
          <a:p>
            <a:pPr eaLnBrk="1" hangingPunct="1"/>
            <a:r>
              <a:rPr lang="da-DK" sz="2000" dirty="0" smtClean="0"/>
              <a:t>Vores har 300, 600, og 1200 </a:t>
            </a:r>
            <a:r>
              <a:rPr lang="da-DK" sz="2000" dirty="0" err="1" smtClean="0"/>
              <a:t>linier</a:t>
            </a:r>
            <a:r>
              <a:rPr lang="da-DK" sz="2000" dirty="0" smtClean="0"/>
              <a:t> pr. mm.</a:t>
            </a:r>
          </a:p>
          <a:p>
            <a:pPr eaLnBrk="1" hangingPunct="1"/>
            <a:r>
              <a:rPr lang="da-DK" sz="2000" dirty="0" smtClean="0"/>
              <a:t>I gitteret med 300 </a:t>
            </a:r>
            <a:r>
              <a:rPr lang="da-DK" sz="2000" dirty="0" err="1" smtClean="0"/>
              <a:t>linier</a:t>
            </a:r>
            <a:r>
              <a:rPr lang="da-DK" sz="2000" dirty="0" smtClean="0"/>
              <a:t> pr. mm. er afstanden mellem hver </a:t>
            </a:r>
            <a:r>
              <a:rPr lang="da-DK" sz="2000" dirty="0" err="1" smtClean="0"/>
              <a:t>linie</a:t>
            </a:r>
            <a:r>
              <a:rPr lang="da-DK" sz="2000" dirty="0" smtClean="0"/>
              <a:t> 1/300 </a:t>
            </a:r>
          </a:p>
          <a:p>
            <a:pPr eaLnBrk="1" hangingPunct="1"/>
            <a:r>
              <a:rPr lang="da-DK" sz="2000" dirty="0" smtClean="0"/>
              <a:t>Jo tættere </a:t>
            </a:r>
            <a:r>
              <a:rPr lang="da-DK" sz="2000" dirty="0" err="1" smtClean="0"/>
              <a:t>linierne</a:t>
            </a:r>
            <a:r>
              <a:rPr lang="da-DK" sz="2000" dirty="0" smtClean="0"/>
              <a:t> er, jo mere vil de afbøje, jo større vil afstanden mellem striberne være. </a:t>
            </a:r>
          </a:p>
          <a:p>
            <a:pPr eaLnBrk="1" hangingPunct="1"/>
            <a:r>
              <a:rPr lang="da-DK" sz="2000" dirty="0" smtClean="0"/>
              <a:t>Det følger samme princip som i bølgekaret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theme/theme1.xml><?xml version="1.0" encoding="utf-8"?>
<a:theme xmlns:a="http://schemas.openxmlformats.org/drawingml/2006/main" name="carlo">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lo" id="{4BE8000F-06D9-44D6-ADFA-BC9B9EC18906}" vid="{31547C0C-C918-42D5-870C-C3760C631BA3}"/>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carlo</Template>
  <TotalTime>1037</TotalTime>
  <Words>3479</Words>
  <Application>Microsoft Office PowerPoint</Application>
  <PresentationFormat>Skærmshow (4:3)</PresentationFormat>
  <Paragraphs>329</Paragraphs>
  <Slides>55</Slides>
  <Notes>2</Notes>
  <HiddenSlides>0</HiddenSlides>
  <MMClips>0</MMClips>
  <ScaleCrop>false</ScaleCrop>
  <HeadingPairs>
    <vt:vector size="8" baseType="variant">
      <vt:variant>
        <vt:lpstr>Benyttede skrifttyper</vt:lpstr>
      </vt:variant>
      <vt:variant>
        <vt:i4>6</vt:i4>
      </vt:variant>
      <vt:variant>
        <vt:lpstr>Tema</vt:lpstr>
      </vt:variant>
      <vt:variant>
        <vt:i4>1</vt:i4>
      </vt:variant>
      <vt:variant>
        <vt:lpstr>Integrerede OLE-servere</vt:lpstr>
      </vt:variant>
      <vt:variant>
        <vt:i4>1</vt:i4>
      </vt:variant>
      <vt:variant>
        <vt:lpstr>Slidetitler</vt:lpstr>
      </vt:variant>
      <vt:variant>
        <vt:i4>55</vt:i4>
      </vt:variant>
    </vt:vector>
  </HeadingPairs>
  <TitlesOfParts>
    <vt:vector size="63" baseType="lpstr">
      <vt:lpstr>Arial</vt:lpstr>
      <vt:lpstr>Arial Black</vt:lpstr>
      <vt:lpstr>Calibri</vt:lpstr>
      <vt:lpstr>Calibri Light</vt:lpstr>
      <vt:lpstr>Tahoma</vt:lpstr>
      <vt:lpstr>Wingdings</vt:lpstr>
      <vt:lpstr>carlo</vt:lpstr>
      <vt:lpstr>Ligning</vt:lpstr>
      <vt:lpstr>Undervisningsforløb </vt:lpstr>
      <vt:lpstr>Hvad er lys? </vt:lpstr>
      <vt:lpstr>Lysets bølgeegenskaber</vt:lpstr>
      <vt:lpstr>Kan lyset reflektere?</vt:lpstr>
      <vt:lpstr>Kan lyset bøje om hjørner?</vt:lpstr>
      <vt:lpstr>Kan lys interferere?</vt:lpstr>
      <vt:lpstr>Kan lys gå gennem hinanden?</vt:lpstr>
      <vt:lpstr>Beregning af lysetsbølgelængde</vt:lpstr>
      <vt:lpstr>Beregning af lysetsbølgelængde (fortsat)</vt:lpstr>
      <vt:lpstr>Interferens formlen</vt:lpstr>
      <vt:lpstr>Interferens formlen (fortsat)</vt:lpstr>
      <vt:lpstr>Det hvide lys’ farve spektrum</vt:lpstr>
      <vt:lpstr>Det hvide lys’ farve spektrum (fortsat)</vt:lpstr>
      <vt:lpstr>Det synlige lys</vt:lpstr>
      <vt:lpstr>Lysets fart</vt:lpstr>
      <vt:lpstr>Lysets fart &amp; frekvens</vt:lpstr>
      <vt:lpstr>Refleksion af lys</vt:lpstr>
      <vt:lpstr>PowerPoint-præsentation</vt:lpstr>
      <vt:lpstr>PowerPoint-præsentation</vt:lpstr>
      <vt:lpstr>Det siger Gabs:</vt:lpstr>
      <vt:lpstr>Spejlbilleder</vt:lpstr>
      <vt:lpstr>PowerPoint-præsentation</vt:lpstr>
      <vt:lpstr>PowerPoint-præsentation</vt:lpstr>
      <vt:lpstr>Hulspejlet</vt:lpstr>
      <vt:lpstr>PowerPoint-præsentation</vt:lpstr>
      <vt:lpstr>PowerPoint-præsentation</vt:lpstr>
      <vt:lpstr>Lampe og parabolspejl </vt:lpstr>
      <vt:lpstr>PowerPoint-præsentation</vt:lpstr>
      <vt:lpstr>Lysets brydning</vt:lpstr>
      <vt:lpstr>PowerPoint-præsentation</vt:lpstr>
      <vt:lpstr>PowerPoint-præsentation</vt:lpstr>
      <vt:lpstr>PowerPoint-præsentation</vt:lpstr>
      <vt:lpstr>Brydningen for stor!!</vt:lpstr>
      <vt:lpstr>PowerPoint-præsentation</vt:lpstr>
      <vt:lpstr>Forklaring på lysets brydning</vt:lpstr>
      <vt:lpstr>PowerPoint-præsentation</vt:lpstr>
      <vt:lpstr>PowerPoint-præsentation</vt:lpstr>
      <vt:lpstr>PowerPoint-præsentation</vt:lpstr>
      <vt:lpstr>PowerPoint-præsentation</vt:lpstr>
      <vt:lpstr>Lysets brydning i glas</vt:lpstr>
      <vt:lpstr>PowerPoint-præsentation</vt:lpstr>
      <vt:lpstr>PowerPoint-præsentation</vt:lpstr>
      <vt:lpstr>PowerPoint-præsentation</vt:lpstr>
      <vt:lpstr>PowerPoint-præsentation</vt:lpstr>
      <vt:lpstr>Lysets brydning i et trekantet prisme </vt:lpstr>
      <vt:lpstr>PowerPoint-præsentation</vt:lpstr>
      <vt:lpstr>PowerPoint-præsentation</vt:lpstr>
      <vt:lpstr>Gabs Siger:</vt:lpstr>
      <vt:lpstr>Linser:</vt:lpstr>
      <vt:lpstr>PowerPoint-præsentation</vt:lpstr>
      <vt:lpstr>PowerPoint-præsentation</vt:lpstr>
      <vt:lpstr>PowerPoint-præsentation</vt:lpstr>
      <vt:lpstr>Afbildning med en samlelinse</vt:lpstr>
      <vt:lpstr>PowerPoint-præsentation</vt:lpstr>
      <vt:lpstr>Derfor vender billedet på hovedet:</vt:lpstr>
    </vt:vector>
  </TitlesOfParts>
  <Company>Privat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Undervisningsforløb</dc:title>
  <dc:creator>Henrik Gabs</dc:creator>
  <cp:lastModifiedBy>Henrik Gabs</cp:lastModifiedBy>
  <cp:revision>33</cp:revision>
  <dcterms:created xsi:type="dcterms:W3CDTF">2005-12-29T21:32:03Z</dcterms:created>
  <dcterms:modified xsi:type="dcterms:W3CDTF">2015-05-04T09:47:39Z</dcterms:modified>
</cp:coreProperties>
</file>