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2"/>
  </p:notesMasterIdLst>
  <p:sldIdLst>
    <p:sldId id="256" r:id="rId2"/>
    <p:sldId id="323" r:id="rId3"/>
    <p:sldId id="294" r:id="rId4"/>
    <p:sldId id="260" r:id="rId5"/>
    <p:sldId id="311" r:id="rId6"/>
    <p:sldId id="321" r:id="rId7"/>
    <p:sldId id="270" r:id="rId8"/>
    <p:sldId id="312" r:id="rId9"/>
    <p:sldId id="326" r:id="rId10"/>
    <p:sldId id="313" r:id="rId11"/>
    <p:sldId id="314" r:id="rId12"/>
    <p:sldId id="318" r:id="rId13"/>
    <p:sldId id="319" r:id="rId14"/>
    <p:sldId id="324" r:id="rId15"/>
    <p:sldId id="320" r:id="rId16"/>
    <p:sldId id="325" r:id="rId17"/>
    <p:sldId id="342" r:id="rId18"/>
    <p:sldId id="343" r:id="rId19"/>
    <p:sldId id="328" r:id="rId20"/>
    <p:sldId id="329" r:id="rId21"/>
    <p:sldId id="331" r:id="rId22"/>
    <p:sldId id="332" r:id="rId23"/>
    <p:sldId id="333" r:id="rId24"/>
    <p:sldId id="334" r:id="rId25"/>
    <p:sldId id="335" r:id="rId26"/>
    <p:sldId id="336" r:id="rId27"/>
    <p:sldId id="337" r:id="rId28"/>
    <p:sldId id="339" r:id="rId29"/>
    <p:sldId id="340" r:id="rId30"/>
    <p:sldId id="341" r:id="rId31"/>
  </p:sldIdLst>
  <p:sldSz cx="9144000" cy="6858000" type="screen4x3"/>
  <p:notesSz cx="6858000" cy="9144000"/>
  <p:defaultTextStyle>
    <a:defPPr>
      <a:defRPr lang="da-DK"/>
    </a:defPPr>
    <a:lvl1pPr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94612" autoAdjust="0"/>
  </p:normalViewPr>
  <p:slideViewPr>
    <p:cSldViewPr>
      <p:cViewPr varScale="1">
        <p:scale>
          <a:sx n="110" d="100"/>
          <a:sy n="110" d="100"/>
        </p:scale>
        <p:origin x="70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a-DK"/>
          </a:p>
        </p:txBody>
      </p:sp>
      <p:sp>
        <p:nvSpPr>
          <p:cNvPr id="634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a-DK"/>
          </a:p>
        </p:txBody>
      </p:sp>
      <p:sp>
        <p:nvSpPr>
          <p:cNvPr id="63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34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634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a-DK"/>
          </a:p>
        </p:txBody>
      </p:sp>
      <p:sp>
        <p:nvSpPr>
          <p:cNvPr id="634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A24CEA0-E5AE-4B99-86DE-BB6E2CF7A0E9}" type="slidenum">
              <a:rPr lang="da-DK"/>
              <a:pPr/>
              <a:t>‹nr.›</a:t>
            </a:fld>
            <a:endParaRPr lang="da-DK"/>
          </a:p>
        </p:txBody>
      </p:sp>
    </p:spTree>
    <p:extLst>
      <p:ext uri="{BB962C8B-B14F-4D97-AF65-F5344CB8AC3E}">
        <p14:creationId xmlns:p14="http://schemas.microsoft.com/office/powerpoint/2010/main" val="2057787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F3B145-936E-43FC-A6E9-76AEA9C9F919}" type="slidenum">
              <a:rPr lang="da-DK"/>
              <a:pPr/>
              <a:t>1</a:t>
            </a:fld>
            <a:endParaRPr lang="da-DK"/>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da-DK"/>
          </a:p>
        </p:txBody>
      </p:sp>
    </p:spTree>
    <p:extLst>
      <p:ext uri="{BB962C8B-B14F-4D97-AF65-F5344CB8AC3E}">
        <p14:creationId xmlns:p14="http://schemas.microsoft.com/office/powerpoint/2010/main" val="1086429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8286A8-B35E-47DE-87EC-5AEDBCD4648C}" type="slidenum">
              <a:rPr lang="da-DK"/>
              <a:pPr/>
              <a:t>12</a:t>
            </a:fld>
            <a:endParaRPr lang="da-DK"/>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da-DK"/>
          </a:p>
        </p:txBody>
      </p:sp>
    </p:spTree>
    <p:extLst>
      <p:ext uri="{BB962C8B-B14F-4D97-AF65-F5344CB8AC3E}">
        <p14:creationId xmlns:p14="http://schemas.microsoft.com/office/powerpoint/2010/main" val="445441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499F6F-B9BB-44AE-93C8-3BEDE9D43AAD}" type="slidenum">
              <a:rPr lang="da-DK"/>
              <a:pPr/>
              <a:t>13</a:t>
            </a:fld>
            <a:endParaRPr lang="da-DK"/>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da-DK"/>
          </a:p>
        </p:txBody>
      </p:sp>
    </p:spTree>
    <p:extLst>
      <p:ext uri="{BB962C8B-B14F-4D97-AF65-F5344CB8AC3E}">
        <p14:creationId xmlns:p14="http://schemas.microsoft.com/office/powerpoint/2010/main" val="3981293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1DC762-C1D1-44B2-8502-F8906E6ED107}" type="slidenum">
              <a:rPr lang="da-DK"/>
              <a:pPr/>
              <a:t>15</a:t>
            </a:fld>
            <a:endParaRPr lang="da-DK"/>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da-DK"/>
          </a:p>
        </p:txBody>
      </p:sp>
    </p:spTree>
    <p:extLst>
      <p:ext uri="{BB962C8B-B14F-4D97-AF65-F5344CB8AC3E}">
        <p14:creationId xmlns:p14="http://schemas.microsoft.com/office/powerpoint/2010/main" val="497787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4E0323-471E-4A02-BBA8-98E0C557EA08}" type="slidenum">
              <a:rPr lang="da-DK"/>
              <a:pPr/>
              <a:t>3</a:t>
            </a:fld>
            <a:endParaRPr lang="da-DK"/>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da-DK"/>
          </a:p>
        </p:txBody>
      </p:sp>
    </p:spTree>
    <p:extLst>
      <p:ext uri="{BB962C8B-B14F-4D97-AF65-F5344CB8AC3E}">
        <p14:creationId xmlns:p14="http://schemas.microsoft.com/office/powerpoint/2010/main" val="1233343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976E12-1952-412E-AECF-D2388BC12871}" type="slidenum">
              <a:rPr lang="da-DK"/>
              <a:pPr/>
              <a:t>4</a:t>
            </a:fld>
            <a:endParaRPr lang="da-DK"/>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da-DK"/>
          </a:p>
        </p:txBody>
      </p:sp>
    </p:spTree>
    <p:extLst>
      <p:ext uri="{BB962C8B-B14F-4D97-AF65-F5344CB8AC3E}">
        <p14:creationId xmlns:p14="http://schemas.microsoft.com/office/powerpoint/2010/main" val="3005716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D6AA4B-84D3-4BD8-9E3B-DB373C8B79E9}" type="slidenum">
              <a:rPr lang="da-DK"/>
              <a:pPr/>
              <a:t>5</a:t>
            </a:fld>
            <a:endParaRPr lang="da-DK"/>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da-DK"/>
          </a:p>
        </p:txBody>
      </p:sp>
    </p:spTree>
    <p:extLst>
      <p:ext uri="{BB962C8B-B14F-4D97-AF65-F5344CB8AC3E}">
        <p14:creationId xmlns:p14="http://schemas.microsoft.com/office/powerpoint/2010/main" val="1239481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D6AA4B-84D3-4BD8-9E3B-DB373C8B79E9}" type="slidenum">
              <a:rPr lang="da-DK"/>
              <a:pPr/>
              <a:t>6</a:t>
            </a:fld>
            <a:endParaRPr lang="da-DK"/>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da-DK"/>
          </a:p>
        </p:txBody>
      </p:sp>
    </p:spTree>
    <p:extLst>
      <p:ext uri="{BB962C8B-B14F-4D97-AF65-F5344CB8AC3E}">
        <p14:creationId xmlns:p14="http://schemas.microsoft.com/office/powerpoint/2010/main" val="1537422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634AC2-C7C5-4A81-AD5E-0C2F54B566E4}" type="slidenum">
              <a:rPr lang="da-DK"/>
              <a:pPr/>
              <a:t>7</a:t>
            </a:fld>
            <a:endParaRPr lang="da-DK"/>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da-DK"/>
          </a:p>
        </p:txBody>
      </p:sp>
    </p:spTree>
    <p:extLst>
      <p:ext uri="{BB962C8B-B14F-4D97-AF65-F5344CB8AC3E}">
        <p14:creationId xmlns:p14="http://schemas.microsoft.com/office/powerpoint/2010/main" val="3957034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74F143-3A2D-4263-9EDD-D2A67D4C97E4}" type="slidenum">
              <a:rPr lang="da-DK"/>
              <a:pPr/>
              <a:t>8</a:t>
            </a:fld>
            <a:endParaRPr lang="da-DK"/>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da-DK"/>
          </a:p>
        </p:txBody>
      </p:sp>
    </p:spTree>
    <p:extLst>
      <p:ext uri="{BB962C8B-B14F-4D97-AF65-F5344CB8AC3E}">
        <p14:creationId xmlns:p14="http://schemas.microsoft.com/office/powerpoint/2010/main" val="1279012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9FA004-CE2E-409F-899C-E2901563DAE5}" type="slidenum">
              <a:rPr lang="da-DK"/>
              <a:pPr/>
              <a:t>10</a:t>
            </a:fld>
            <a:endParaRPr lang="da-DK"/>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da-DK"/>
          </a:p>
        </p:txBody>
      </p:sp>
    </p:spTree>
    <p:extLst>
      <p:ext uri="{BB962C8B-B14F-4D97-AF65-F5344CB8AC3E}">
        <p14:creationId xmlns:p14="http://schemas.microsoft.com/office/powerpoint/2010/main" val="971695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91E1E6-36C3-4DC1-A914-BB6BC302A161}" type="slidenum">
              <a:rPr lang="da-DK"/>
              <a:pPr/>
              <a:t>11</a:t>
            </a:fld>
            <a:endParaRPr lang="da-DK"/>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da-DK"/>
          </a:p>
        </p:txBody>
      </p:sp>
    </p:spTree>
    <p:extLst>
      <p:ext uri="{BB962C8B-B14F-4D97-AF65-F5344CB8AC3E}">
        <p14:creationId xmlns:p14="http://schemas.microsoft.com/office/powerpoint/2010/main" val="4018224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grpSp>
        <p:nvGrpSpPr>
          <p:cNvPr id="28674" name="Group 2"/>
          <p:cNvGrpSpPr>
            <a:grpSpLocks/>
          </p:cNvGrpSpPr>
          <p:nvPr/>
        </p:nvGrpSpPr>
        <p:grpSpPr bwMode="auto">
          <a:xfrm>
            <a:off x="0" y="0"/>
            <a:ext cx="9144000" cy="6856413"/>
            <a:chOff x="0" y="0"/>
            <a:chExt cx="5760" cy="4319"/>
          </a:xfrm>
        </p:grpSpPr>
        <p:sp>
          <p:nvSpPr>
            <p:cNvPr id="2867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67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67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678"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67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a-DK"/>
            </a:p>
          </p:txBody>
        </p:sp>
        <p:sp>
          <p:nvSpPr>
            <p:cNvPr id="28680"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681"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68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683"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68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685"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68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687"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68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68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69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69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69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69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69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69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a-DK"/>
            </a:p>
          </p:txBody>
        </p:sp>
        <p:sp>
          <p:nvSpPr>
            <p:cNvPr id="2869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69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69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69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700"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70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70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70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70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70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70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70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70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70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71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grpSp>
          <p:nvGrpSpPr>
            <p:cNvPr id="28711" name="Group 39"/>
            <p:cNvGrpSpPr>
              <a:grpSpLocks/>
            </p:cNvGrpSpPr>
            <p:nvPr userDrawn="1"/>
          </p:nvGrpSpPr>
          <p:grpSpPr bwMode="auto">
            <a:xfrm>
              <a:off x="0" y="1632"/>
              <a:ext cx="5758" cy="1858"/>
              <a:chOff x="0" y="1632"/>
              <a:chExt cx="5758" cy="1858"/>
            </a:xfrm>
          </p:grpSpPr>
          <p:sp>
            <p:nvSpPr>
              <p:cNvPr id="2871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871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grpSp>
      </p:grpSp>
      <p:sp>
        <p:nvSpPr>
          <p:cNvPr id="28714"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da-DK" noProof="0" smtClean="0"/>
              <a:t>Klik for at redigere titeltypografi i masteren</a:t>
            </a:r>
          </a:p>
        </p:txBody>
      </p:sp>
      <p:sp>
        <p:nvSpPr>
          <p:cNvPr id="2871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sz="3600"/>
            </a:lvl1pPr>
          </a:lstStyle>
          <a:p>
            <a:pPr lvl="0"/>
            <a:r>
              <a:rPr lang="da-DK" noProof="0" smtClean="0"/>
              <a:t>Klik for at redigere undertiteltypografien i masteren</a:t>
            </a:r>
          </a:p>
        </p:txBody>
      </p:sp>
      <p:sp>
        <p:nvSpPr>
          <p:cNvPr id="28716" name="Rectangle 44"/>
          <p:cNvSpPr>
            <a:spLocks noGrp="1" noChangeArrowheads="1"/>
          </p:cNvSpPr>
          <p:nvPr>
            <p:ph type="dt" sz="quarter" idx="2"/>
          </p:nvPr>
        </p:nvSpPr>
        <p:spPr/>
        <p:txBody>
          <a:bodyPr/>
          <a:lstStyle>
            <a:lvl1pPr>
              <a:defRPr/>
            </a:lvl1pPr>
          </a:lstStyle>
          <a:p>
            <a:endParaRPr lang="da-DK"/>
          </a:p>
        </p:txBody>
      </p:sp>
      <p:sp>
        <p:nvSpPr>
          <p:cNvPr id="28717" name="Rectangle 45"/>
          <p:cNvSpPr>
            <a:spLocks noGrp="1" noChangeArrowheads="1"/>
          </p:cNvSpPr>
          <p:nvPr>
            <p:ph type="ftr" sz="quarter" idx="3"/>
          </p:nvPr>
        </p:nvSpPr>
        <p:spPr/>
        <p:txBody>
          <a:bodyPr/>
          <a:lstStyle>
            <a:lvl1pPr>
              <a:defRPr/>
            </a:lvl1pPr>
          </a:lstStyle>
          <a:p>
            <a:endParaRPr lang="da-DK"/>
          </a:p>
        </p:txBody>
      </p:sp>
      <p:sp>
        <p:nvSpPr>
          <p:cNvPr id="28718" name="Rectangle 46"/>
          <p:cNvSpPr>
            <a:spLocks noGrp="1" noChangeArrowheads="1"/>
          </p:cNvSpPr>
          <p:nvPr>
            <p:ph type="sldNum" sz="quarter" idx="4"/>
          </p:nvPr>
        </p:nvSpPr>
        <p:spPr/>
        <p:txBody>
          <a:bodyPr/>
          <a:lstStyle>
            <a:lvl1pPr>
              <a:defRPr/>
            </a:lvl1pPr>
          </a:lstStyle>
          <a:p>
            <a:fld id="{415F1FBD-DE7C-4606-988A-291087EAED62}" type="slidenum">
              <a:rPr lang="da-DK"/>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endParaRPr lang="da-DK"/>
          </a:p>
        </p:txBody>
      </p:sp>
      <p:sp>
        <p:nvSpPr>
          <p:cNvPr id="5" name="Pladsholder til sidefod 4"/>
          <p:cNvSpPr>
            <a:spLocks noGrp="1"/>
          </p:cNvSpPr>
          <p:nvPr>
            <p:ph type="ftr" sz="quarter" idx="11"/>
          </p:nvPr>
        </p:nvSpPr>
        <p:spPr/>
        <p:txBody>
          <a:bodyPr/>
          <a:lstStyle>
            <a:lvl1pPr>
              <a:defRPr/>
            </a:lvl1pPr>
          </a:lstStyle>
          <a:p>
            <a:endParaRPr lang="da-DK"/>
          </a:p>
        </p:txBody>
      </p:sp>
      <p:sp>
        <p:nvSpPr>
          <p:cNvPr id="6" name="Pladsholder til slidenummer 5"/>
          <p:cNvSpPr>
            <a:spLocks noGrp="1"/>
          </p:cNvSpPr>
          <p:nvPr>
            <p:ph type="sldNum" sz="quarter" idx="12"/>
          </p:nvPr>
        </p:nvSpPr>
        <p:spPr/>
        <p:txBody>
          <a:bodyPr/>
          <a:lstStyle>
            <a:lvl1pPr>
              <a:defRPr/>
            </a:lvl1pPr>
          </a:lstStyle>
          <a:p>
            <a:fld id="{6F2D9921-8148-46D4-96B9-5F18D4206B5A}" type="slidenum">
              <a:rPr lang="da-DK"/>
              <a:pPr/>
              <a:t>‹nr.›</a:t>
            </a:fld>
            <a:endParaRPr lang="da-DK"/>
          </a:p>
        </p:txBody>
      </p:sp>
    </p:spTree>
    <p:extLst>
      <p:ext uri="{BB962C8B-B14F-4D97-AF65-F5344CB8AC3E}">
        <p14:creationId xmlns:p14="http://schemas.microsoft.com/office/powerpoint/2010/main" val="49166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7813"/>
            <a:ext cx="2057400" cy="5853112"/>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7813"/>
            <a:ext cx="6019800" cy="5853112"/>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endParaRPr lang="da-DK"/>
          </a:p>
        </p:txBody>
      </p:sp>
      <p:sp>
        <p:nvSpPr>
          <p:cNvPr id="5" name="Pladsholder til sidefod 4"/>
          <p:cNvSpPr>
            <a:spLocks noGrp="1"/>
          </p:cNvSpPr>
          <p:nvPr>
            <p:ph type="ftr" sz="quarter" idx="11"/>
          </p:nvPr>
        </p:nvSpPr>
        <p:spPr/>
        <p:txBody>
          <a:bodyPr/>
          <a:lstStyle>
            <a:lvl1pPr>
              <a:defRPr/>
            </a:lvl1pPr>
          </a:lstStyle>
          <a:p>
            <a:endParaRPr lang="da-DK"/>
          </a:p>
        </p:txBody>
      </p:sp>
      <p:sp>
        <p:nvSpPr>
          <p:cNvPr id="6" name="Pladsholder til slidenummer 5"/>
          <p:cNvSpPr>
            <a:spLocks noGrp="1"/>
          </p:cNvSpPr>
          <p:nvPr>
            <p:ph type="sldNum" sz="quarter" idx="12"/>
          </p:nvPr>
        </p:nvSpPr>
        <p:spPr/>
        <p:txBody>
          <a:bodyPr/>
          <a:lstStyle>
            <a:lvl1pPr>
              <a:defRPr/>
            </a:lvl1pPr>
          </a:lstStyle>
          <a:p>
            <a:fld id="{560787FC-D4D8-456E-8F1D-F9291A914CD4}" type="slidenum">
              <a:rPr lang="da-DK"/>
              <a:pPr/>
              <a:t>‹nr.›</a:t>
            </a:fld>
            <a:endParaRPr lang="da-DK"/>
          </a:p>
        </p:txBody>
      </p:sp>
    </p:spTree>
    <p:extLst>
      <p:ext uri="{BB962C8B-B14F-4D97-AF65-F5344CB8AC3E}">
        <p14:creationId xmlns:p14="http://schemas.microsoft.com/office/powerpoint/2010/main" val="2757305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el, ét indholdsobjek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43000"/>
          </a:xfrm>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307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4648200" y="1600200"/>
            <a:ext cx="4038600" cy="2189163"/>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4648200" y="3941763"/>
            <a:ext cx="4038600" cy="2189162"/>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dato 5"/>
          <p:cNvSpPr>
            <a:spLocks noGrp="1"/>
          </p:cNvSpPr>
          <p:nvPr>
            <p:ph type="dt" sz="half" idx="10"/>
          </p:nvPr>
        </p:nvSpPr>
        <p:spPr>
          <a:xfrm>
            <a:off x="457200" y="6243638"/>
            <a:ext cx="2133600" cy="457200"/>
          </a:xfrm>
        </p:spPr>
        <p:txBody>
          <a:bodyPr/>
          <a:lstStyle>
            <a:lvl1pPr>
              <a:defRPr/>
            </a:lvl1pPr>
          </a:lstStyle>
          <a:p>
            <a:endParaRPr lang="da-DK"/>
          </a:p>
        </p:txBody>
      </p:sp>
      <p:sp>
        <p:nvSpPr>
          <p:cNvPr id="7" name="Pladsholder til sidefod 6"/>
          <p:cNvSpPr>
            <a:spLocks noGrp="1"/>
          </p:cNvSpPr>
          <p:nvPr>
            <p:ph type="ftr" sz="quarter" idx="11"/>
          </p:nvPr>
        </p:nvSpPr>
        <p:spPr>
          <a:xfrm>
            <a:off x="3124200" y="6248400"/>
            <a:ext cx="2895600" cy="457200"/>
          </a:xfrm>
        </p:spPr>
        <p:txBody>
          <a:bodyPr/>
          <a:lstStyle>
            <a:lvl1pPr>
              <a:defRPr/>
            </a:lvl1pPr>
          </a:lstStyle>
          <a:p>
            <a:endParaRPr lang="da-DK"/>
          </a:p>
        </p:txBody>
      </p:sp>
      <p:sp>
        <p:nvSpPr>
          <p:cNvPr id="8" name="Pladsholder til slidenummer 7"/>
          <p:cNvSpPr>
            <a:spLocks noGrp="1"/>
          </p:cNvSpPr>
          <p:nvPr>
            <p:ph type="sldNum" sz="quarter" idx="12"/>
          </p:nvPr>
        </p:nvSpPr>
        <p:spPr>
          <a:xfrm>
            <a:off x="6553200" y="6243638"/>
            <a:ext cx="2133600" cy="457200"/>
          </a:xfrm>
        </p:spPr>
        <p:txBody>
          <a:bodyPr/>
          <a:lstStyle>
            <a:lvl1pPr>
              <a:defRPr/>
            </a:lvl1pPr>
          </a:lstStyle>
          <a:p>
            <a:fld id="{019770D9-79FD-4497-B17C-AF7F247CA0A6}" type="slidenum">
              <a:rPr lang="da-DK"/>
              <a:pPr/>
              <a:t>‹nr.›</a:t>
            </a:fld>
            <a:endParaRPr lang="da-DK"/>
          </a:p>
        </p:txBody>
      </p:sp>
    </p:spTree>
    <p:extLst>
      <p:ext uri="{BB962C8B-B14F-4D97-AF65-F5344CB8AC3E}">
        <p14:creationId xmlns:p14="http://schemas.microsoft.com/office/powerpoint/2010/main" val="2409315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endParaRPr lang="da-DK"/>
          </a:p>
        </p:txBody>
      </p:sp>
      <p:sp>
        <p:nvSpPr>
          <p:cNvPr id="5" name="Pladsholder til sidefod 4"/>
          <p:cNvSpPr>
            <a:spLocks noGrp="1"/>
          </p:cNvSpPr>
          <p:nvPr>
            <p:ph type="ftr" sz="quarter" idx="11"/>
          </p:nvPr>
        </p:nvSpPr>
        <p:spPr/>
        <p:txBody>
          <a:bodyPr/>
          <a:lstStyle>
            <a:lvl1pPr>
              <a:defRPr/>
            </a:lvl1pPr>
          </a:lstStyle>
          <a:p>
            <a:endParaRPr lang="da-DK"/>
          </a:p>
        </p:txBody>
      </p:sp>
      <p:sp>
        <p:nvSpPr>
          <p:cNvPr id="6" name="Pladsholder til slidenummer 5"/>
          <p:cNvSpPr>
            <a:spLocks noGrp="1"/>
          </p:cNvSpPr>
          <p:nvPr>
            <p:ph type="sldNum" sz="quarter" idx="12"/>
          </p:nvPr>
        </p:nvSpPr>
        <p:spPr/>
        <p:txBody>
          <a:bodyPr/>
          <a:lstStyle>
            <a:lvl1pPr>
              <a:defRPr/>
            </a:lvl1pPr>
          </a:lstStyle>
          <a:p>
            <a:fld id="{61DD4D54-9B1D-41C8-A72F-2632A893C848}" type="slidenum">
              <a:rPr lang="da-DK"/>
              <a:pPr/>
              <a:t>‹nr.›</a:t>
            </a:fld>
            <a:endParaRPr lang="da-DK"/>
          </a:p>
        </p:txBody>
      </p:sp>
    </p:spTree>
    <p:extLst>
      <p:ext uri="{BB962C8B-B14F-4D97-AF65-F5344CB8AC3E}">
        <p14:creationId xmlns:p14="http://schemas.microsoft.com/office/powerpoint/2010/main" val="286683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a-DK" smtClean="0"/>
              <a:t>Klik for at redigere i master</a:t>
            </a:r>
          </a:p>
        </p:txBody>
      </p:sp>
      <p:sp>
        <p:nvSpPr>
          <p:cNvPr id="4" name="Pladsholder til dato 3"/>
          <p:cNvSpPr>
            <a:spLocks noGrp="1"/>
          </p:cNvSpPr>
          <p:nvPr>
            <p:ph type="dt" sz="half" idx="10"/>
          </p:nvPr>
        </p:nvSpPr>
        <p:spPr/>
        <p:txBody>
          <a:bodyPr/>
          <a:lstStyle>
            <a:lvl1pPr>
              <a:defRPr/>
            </a:lvl1pPr>
          </a:lstStyle>
          <a:p>
            <a:endParaRPr lang="da-DK"/>
          </a:p>
        </p:txBody>
      </p:sp>
      <p:sp>
        <p:nvSpPr>
          <p:cNvPr id="5" name="Pladsholder til sidefod 4"/>
          <p:cNvSpPr>
            <a:spLocks noGrp="1"/>
          </p:cNvSpPr>
          <p:nvPr>
            <p:ph type="ftr" sz="quarter" idx="11"/>
          </p:nvPr>
        </p:nvSpPr>
        <p:spPr/>
        <p:txBody>
          <a:bodyPr/>
          <a:lstStyle>
            <a:lvl1pPr>
              <a:defRPr/>
            </a:lvl1pPr>
          </a:lstStyle>
          <a:p>
            <a:endParaRPr lang="da-DK"/>
          </a:p>
        </p:txBody>
      </p:sp>
      <p:sp>
        <p:nvSpPr>
          <p:cNvPr id="6" name="Pladsholder til slidenummer 5"/>
          <p:cNvSpPr>
            <a:spLocks noGrp="1"/>
          </p:cNvSpPr>
          <p:nvPr>
            <p:ph type="sldNum" sz="quarter" idx="12"/>
          </p:nvPr>
        </p:nvSpPr>
        <p:spPr/>
        <p:txBody>
          <a:bodyPr/>
          <a:lstStyle>
            <a:lvl1pPr>
              <a:defRPr/>
            </a:lvl1pPr>
          </a:lstStyle>
          <a:p>
            <a:fld id="{68C52567-D0CC-4EF6-B180-638A538762A1}" type="slidenum">
              <a:rPr lang="da-DK"/>
              <a:pPr/>
              <a:t>‹nr.›</a:t>
            </a:fld>
            <a:endParaRPr lang="da-DK"/>
          </a:p>
        </p:txBody>
      </p:sp>
    </p:spTree>
    <p:extLst>
      <p:ext uri="{BB962C8B-B14F-4D97-AF65-F5344CB8AC3E}">
        <p14:creationId xmlns:p14="http://schemas.microsoft.com/office/powerpoint/2010/main" val="431462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307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307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lvl1pPr>
              <a:defRPr/>
            </a:lvl1pPr>
          </a:lstStyle>
          <a:p>
            <a:endParaRPr lang="da-DK"/>
          </a:p>
        </p:txBody>
      </p:sp>
      <p:sp>
        <p:nvSpPr>
          <p:cNvPr id="6" name="Pladsholder til sidefod 5"/>
          <p:cNvSpPr>
            <a:spLocks noGrp="1"/>
          </p:cNvSpPr>
          <p:nvPr>
            <p:ph type="ftr" sz="quarter" idx="11"/>
          </p:nvPr>
        </p:nvSpPr>
        <p:spPr/>
        <p:txBody>
          <a:bodyPr/>
          <a:lstStyle>
            <a:lvl1pPr>
              <a:defRPr/>
            </a:lvl1pPr>
          </a:lstStyle>
          <a:p>
            <a:endParaRPr lang="da-DK"/>
          </a:p>
        </p:txBody>
      </p:sp>
      <p:sp>
        <p:nvSpPr>
          <p:cNvPr id="7" name="Pladsholder til slidenummer 6"/>
          <p:cNvSpPr>
            <a:spLocks noGrp="1"/>
          </p:cNvSpPr>
          <p:nvPr>
            <p:ph type="sldNum" sz="quarter" idx="12"/>
          </p:nvPr>
        </p:nvSpPr>
        <p:spPr/>
        <p:txBody>
          <a:bodyPr/>
          <a:lstStyle>
            <a:lvl1pPr>
              <a:defRPr/>
            </a:lvl1pPr>
          </a:lstStyle>
          <a:p>
            <a:fld id="{1623A922-8245-4B90-9EEA-0EFE77377304}" type="slidenum">
              <a:rPr lang="da-DK"/>
              <a:pPr/>
              <a:t>‹nr.›</a:t>
            </a:fld>
            <a:endParaRPr lang="da-DK"/>
          </a:p>
        </p:txBody>
      </p:sp>
    </p:spTree>
    <p:extLst>
      <p:ext uri="{BB962C8B-B14F-4D97-AF65-F5344CB8AC3E}">
        <p14:creationId xmlns:p14="http://schemas.microsoft.com/office/powerpoint/2010/main" val="3489129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630238" y="2505075"/>
            <a:ext cx="3868737"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29150" y="2505075"/>
            <a:ext cx="3887788"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lvl1pPr>
              <a:defRPr/>
            </a:lvl1pPr>
          </a:lstStyle>
          <a:p>
            <a:endParaRPr lang="da-DK"/>
          </a:p>
        </p:txBody>
      </p:sp>
      <p:sp>
        <p:nvSpPr>
          <p:cNvPr id="8" name="Pladsholder til sidefod 7"/>
          <p:cNvSpPr>
            <a:spLocks noGrp="1"/>
          </p:cNvSpPr>
          <p:nvPr>
            <p:ph type="ftr" sz="quarter" idx="11"/>
          </p:nvPr>
        </p:nvSpPr>
        <p:spPr/>
        <p:txBody>
          <a:bodyPr/>
          <a:lstStyle>
            <a:lvl1pPr>
              <a:defRPr/>
            </a:lvl1pPr>
          </a:lstStyle>
          <a:p>
            <a:endParaRPr lang="da-DK"/>
          </a:p>
        </p:txBody>
      </p:sp>
      <p:sp>
        <p:nvSpPr>
          <p:cNvPr id="9" name="Pladsholder til slidenummer 8"/>
          <p:cNvSpPr>
            <a:spLocks noGrp="1"/>
          </p:cNvSpPr>
          <p:nvPr>
            <p:ph type="sldNum" sz="quarter" idx="12"/>
          </p:nvPr>
        </p:nvSpPr>
        <p:spPr/>
        <p:txBody>
          <a:bodyPr/>
          <a:lstStyle>
            <a:lvl1pPr>
              <a:defRPr/>
            </a:lvl1pPr>
          </a:lstStyle>
          <a:p>
            <a:fld id="{BF8FE5D5-2A39-4CA4-BFEB-4922C19684B4}" type="slidenum">
              <a:rPr lang="da-DK"/>
              <a:pPr/>
              <a:t>‹nr.›</a:t>
            </a:fld>
            <a:endParaRPr lang="da-DK"/>
          </a:p>
        </p:txBody>
      </p:sp>
    </p:spTree>
    <p:extLst>
      <p:ext uri="{BB962C8B-B14F-4D97-AF65-F5344CB8AC3E}">
        <p14:creationId xmlns:p14="http://schemas.microsoft.com/office/powerpoint/2010/main" val="1434115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lvl1pPr>
              <a:defRPr/>
            </a:lvl1pPr>
          </a:lstStyle>
          <a:p>
            <a:endParaRPr lang="da-DK"/>
          </a:p>
        </p:txBody>
      </p:sp>
      <p:sp>
        <p:nvSpPr>
          <p:cNvPr id="4" name="Pladsholder til sidefod 3"/>
          <p:cNvSpPr>
            <a:spLocks noGrp="1"/>
          </p:cNvSpPr>
          <p:nvPr>
            <p:ph type="ftr" sz="quarter" idx="11"/>
          </p:nvPr>
        </p:nvSpPr>
        <p:spPr/>
        <p:txBody>
          <a:bodyPr/>
          <a:lstStyle>
            <a:lvl1pPr>
              <a:defRPr/>
            </a:lvl1pPr>
          </a:lstStyle>
          <a:p>
            <a:endParaRPr lang="da-DK"/>
          </a:p>
        </p:txBody>
      </p:sp>
      <p:sp>
        <p:nvSpPr>
          <p:cNvPr id="5" name="Pladsholder til slidenummer 4"/>
          <p:cNvSpPr>
            <a:spLocks noGrp="1"/>
          </p:cNvSpPr>
          <p:nvPr>
            <p:ph type="sldNum" sz="quarter" idx="12"/>
          </p:nvPr>
        </p:nvSpPr>
        <p:spPr/>
        <p:txBody>
          <a:bodyPr/>
          <a:lstStyle>
            <a:lvl1pPr>
              <a:defRPr/>
            </a:lvl1pPr>
          </a:lstStyle>
          <a:p>
            <a:fld id="{473349DC-4062-4EA3-BBFA-2885389CE94E}" type="slidenum">
              <a:rPr lang="da-DK"/>
              <a:pPr/>
              <a:t>‹nr.›</a:t>
            </a:fld>
            <a:endParaRPr lang="da-DK"/>
          </a:p>
        </p:txBody>
      </p:sp>
    </p:spTree>
    <p:extLst>
      <p:ext uri="{BB962C8B-B14F-4D97-AF65-F5344CB8AC3E}">
        <p14:creationId xmlns:p14="http://schemas.microsoft.com/office/powerpoint/2010/main" val="2105375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endParaRPr lang="da-DK"/>
          </a:p>
        </p:txBody>
      </p:sp>
      <p:sp>
        <p:nvSpPr>
          <p:cNvPr id="3" name="Pladsholder til sidefod 2"/>
          <p:cNvSpPr>
            <a:spLocks noGrp="1"/>
          </p:cNvSpPr>
          <p:nvPr>
            <p:ph type="ftr" sz="quarter" idx="11"/>
          </p:nvPr>
        </p:nvSpPr>
        <p:spPr/>
        <p:txBody>
          <a:bodyPr/>
          <a:lstStyle>
            <a:lvl1pPr>
              <a:defRPr/>
            </a:lvl1pPr>
          </a:lstStyle>
          <a:p>
            <a:endParaRPr lang="da-DK"/>
          </a:p>
        </p:txBody>
      </p:sp>
      <p:sp>
        <p:nvSpPr>
          <p:cNvPr id="4" name="Pladsholder til slidenummer 3"/>
          <p:cNvSpPr>
            <a:spLocks noGrp="1"/>
          </p:cNvSpPr>
          <p:nvPr>
            <p:ph type="sldNum" sz="quarter" idx="12"/>
          </p:nvPr>
        </p:nvSpPr>
        <p:spPr/>
        <p:txBody>
          <a:bodyPr/>
          <a:lstStyle>
            <a:lvl1pPr>
              <a:defRPr/>
            </a:lvl1pPr>
          </a:lstStyle>
          <a:p>
            <a:fld id="{B250B523-6659-49C1-837A-BC5E5234E823}" type="slidenum">
              <a:rPr lang="da-DK"/>
              <a:pPr/>
              <a:t>‹nr.›</a:t>
            </a:fld>
            <a:endParaRPr lang="da-DK"/>
          </a:p>
        </p:txBody>
      </p:sp>
    </p:spTree>
    <p:extLst>
      <p:ext uri="{BB962C8B-B14F-4D97-AF65-F5344CB8AC3E}">
        <p14:creationId xmlns:p14="http://schemas.microsoft.com/office/powerpoint/2010/main" val="3771564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Pladsholder til dato 4"/>
          <p:cNvSpPr>
            <a:spLocks noGrp="1"/>
          </p:cNvSpPr>
          <p:nvPr>
            <p:ph type="dt" sz="half" idx="10"/>
          </p:nvPr>
        </p:nvSpPr>
        <p:spPr/>
        <p:txBody>
          <a:bodyPr/>
          <a:lstStyle>
            <a:lvl1pPr>
              <a:defRPr/>
            </a:lvl1pPr>
          </a:lstStyle>
          <a:p>
            <a:endParaRPr lang="da-DK"/>
          </a:p>
        </p:txBody>
      </p:sp>
      <p:sp>
        <p:nvSpPr>
          <p:cNvPr id="6" name="Pladsholder til sidefod 5"/>
          <p:cNvSpPr>
            <a:spLocks noGrp="1"/>
          </p:cNvSpPr>
          <p:nvPr>
            <p:ph type="ftr" sz="quarter" idx="11"/>
          </p:nvPr>
        </p:nvSpPr>
        <p:spPr/>
        <p:txBody>
          <a:bodyPr/>
          <a:lstStyle>
            <a:lvl1pPr>
              <a:defRPr/>
            </a:lvl1pPr>
          </a:lstStyle>
          <a:p>
            <a:endParaRPr lang="da-DK"/>
          </a:p>
        </p:txBody>
      </p:sp>
      <p:sp>
        <p:nvSpPr>
          <p:cNvPr id="7" name="Pladsholder til slidenummer 6"/>
          <p:cNvSpPr>
            <a:spLocks noGrp="1"/>
          </p:cNvSpPr>
          <p:nvPr>
            <p:ph type="sldNum" sz="quarter" idx="12"/>
          </p:nvPr>
        </p:nvSpPr>
        <p:spPr/>
        <p:txBody>
          <a:bodyPr/>
          <a:lstStyle>
            <a:lvl1pPr>
              <a:defRPr/>
            </a:lvl1pPr>
          </a:lstStyle>
          <a:p>
            <a:fld id="{93DD3117-2A7E-41BA-9E84-B0B20D563FBF}" type="slidenum">
              <a:rPr lang="da-DK"/>
              <a:pPr/>
              <a:t>‹nr.›</a:t>
            </a:fld>
            <a:endParaRPr lang="da-DK"/>
          </a:p>
        </p:txBody>
      </p:sp>
    </p:spTree>
    <p:extLst>
      <p:ext uri="{BB962C8B-B14F-4D97-AF65-F5344CB8AC3E}">
        <p14:creationId xmlns:p14="http://schemas.microsoft.com/office/powerpoint/2010/main" val="161480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Pladsholder til dato 4"/>
          <p:cNvSpPr>
            <a:spLocks noGrp="1"/>
          </p:cNvSpPr>
          <p:nvPr>
            <p:ph type="dt" sz="half" idx="10"/>
          </p:nvPr>
        </p:nvSpPr>
        <p:spPr/>
        <p:txBody>
          <a:bodyPr/>
          <a:lstStyle>
            <a:lvl1pPr>
              <a:defRPr/>
            </a:lvl1pPr>
          </a:lstStyle>
          <a:p>
            <a:endParaRPr lang="da-DK"/>
          </a:p>
        </p:txBody>
      </p:sp>
      <p:sp>
        <p:nvSpPr>
          <p:cNvPr id="6" name="Pladsholder til sidefod 5"/>
          <p:cNvSpPr>
            <a:spLocks noGrp="1"/>
          </p:cNvSpPr>
          <p:nvPr>
            <p:ph type="ftr" sz="quarter" idx="11"/>
          </p:nvPr>
        </p:nvSpPr>
        <p:spPr/>
        <p:txBody>
          <a:bodyPr/>
          <a:lstStyle>
            <a:lvl1pPr>
              <a:defRPr/>
            </a:lvl1pPr>
          </a:lstStyle>
          <a:p>
            <a:endParaRPr lang="da-DK"/>
          </a:p>
        </p:txBody>
      </p:sp>
      <p:sp>
        <p:nvSpPr>
          <p:cNvPr id="7" name="Pladsholder til slidenummer 6"/>
          <p:cNvSpPr>
            <a:spLocks noGrp="1"/>
          </p:cNvSpPr>
          <p:nvPr>
            <p:ph type="sldNum" sz="quarter" idx="12"/>
          </p:nvPr>
        </p:nvSpPr>
        <p:spPr/>
        <p:txBody>
          <a:bodyPr/>
          <a:lstStyle>
            <a:lvl1pPr>
              <a:defRPr/>
            </a:lvl1pPr>
          </a:lstStyle>
          <a:p>
            <a:fld id="{1844CDDA-C860-48FF-B69C-F570CC52EBD6}" type="slidenum">
              <a:rPr lang="da-DK"/>
              <a:pPr/>
              <a:t>‹nr.›</a:t>
            </a:fld>
            <a:endParaRPr lang="da-DK"/>
          </a:p>
        </p:txBody>
      </p:sp>
    </p:spTree>
    <p:extLst>
      <p:ext uri="{BB962C8B-B14F-4D97-AF65-F5344CB8AC3E}">
        <p14:creationId xmlns:p14="http://schemas.microsoft.com/office/powerpoint/2010/main" val="2085414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9144000" cy="6856413"/>
            <a:chOff x="0" y="0"/>
            <a:chExt cx="5760" cy="4319"/>
          </a:xfrm>
        </p:grpSpPr>
        <p:sp>
          <p:nvSpPr>
            <p:cNvPr id="27651"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52"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53"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54"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55"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a-DK"/>
            </a:p>
          </p:txBody>
        </p:sp>
        <p:sp>
          <p:nvSpPr>
            <p:cNvPr id="27656"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57"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58"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59"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60"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61"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62"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63"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64"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65"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66"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67"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68"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69"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70"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71"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a-DK"/>
            </a:p>
          </p:txBody>
        </p:sp>
        <p:sp>
          <p:nvSpPr>
            <p:cNvPr id="27672"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73"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74"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75"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76"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77"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78"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79"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80"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81"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82"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83"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84"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85"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86"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grpSp>
          <p:nvGrpSpPr>
            <p:cNvPr id="27687" name="Group 39"/>
            <p:cNvGrpSpPr>
              <a:grpSpLocks/>
            </p:cNvGrpSpPr>
            <p:nvPr userDrawn="1"/>
          </p:nvGrpSpPr>
          <p:grpSpPr bwMode="auto">
            <a:xfrm>
              <a:off x="0" y="1632"/>
              <a:ext cx="5758" cy="1858"/>
              <a:chOff x="0" y="1632"/>
              <a:chExt cx="5758" cy="1858"/>
            </a:xfrm>
          </p:grpSpPr>
          <p:sp>
            <p:nvSpPr>
              <p:cNvPr id="27688"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7689"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grpSp>
      </p:grpSp>
      <p:sp>
        <p:nvSpPr>
          <p:cNvPr id="27690"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27691"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27692"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a-DK"/>
          </a:p>
        </p:txBody>
      </p:sp>
      <p:sp>
        <p:nvSpPr>
          <p:cNvPr id="27693"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a-DK"/>
          </a:p>
        </p:txBody>
      </p:sp>
      <p:sp>
        <p:nvSpPr>
          <p:cNvPr id="27694"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289F95D8-5C26-4FEA-93B3-C0C098073D9C}" type="slidenum">
              <a:rPr lang="da-DK"/>
              <a:pPr/>
              <a:t>‹nr.›</a:t>
            </a:fld>
            <a:endParaRPr lang="da-DK"/>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90000"/>
        <a:buFont typeface="Wingdings" panose="05000000000000000000" pitchFamily="2" charset="2"/>
        <a:buBlip>
          <a:blip r:embed="rId14"/>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90000"/>
        <a:buFont typeface="Wingdings" panose="05000000000000000000" pitchFamily="2" charset="2"/>
        <a:buBlip>
          <a:blip r:embed="rId15"/>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90000"/>
        <a:buFont typeface="Wingdings" panose="05000000000000000000" pitchFamily="2" charset="2"/>
        <a:buBlip>
          <a:blip r:embed="rId16"/>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8.png"/><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23.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Morten\Downloads\Fysik\Prismes%20optiques%20et%20spectre%20lumineux.mp4" TargetMode="External"/><Relationship Id="rId1" Type="http://schemas.microsoft.com/office/2007/relationships/media" Target="file:///C:\Users\Morten\Downloads\Fysik\Prismes%20optiques%20et%20spectre%20lumineux.mp4"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youtube.com/watch?v=2P3nKJHO2j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youtube.com/watch?v=xi4Z95aVOq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1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8.xml"/><Relationship Id="rId4" Type="http://schemas.openxmlformats.org/officeDocument/2006/relationships/slide" Target="slide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1412875"/>
            <a:ext cx="7772400" cy="1600200"/>
          </a:xfrm>
        </p:spPr>
        <p:txBody>
          <a:bodyPr/>
          <a:lstStyle/>
          <a:p>
            <a:r>
              <a:rPr lang="da-DK" sz="9600"/>
              <a:t>Lysets Natur</a:t>
            </a:r>
          </a:p>
        </p:txBody>
      </p:sp>
      <p:sp>
        <p:nvSpPr>
          <p:cNvPr id="2051" name="Rectangle 3"/>
          <p:cNvSpPr>
            <a:spLocks noGrp="1" noChangeArrowheads="1"/>
          </p:cNvSpPr>
          <p:nvPr>
            <p:ph type="subTitle" idx="1"/>
          </p:nvPr>
        </p:nvSpPr>
        <p:spPr>
          <a:xfrm>
            <a:off x="539750" y="3573463"/>
            <a:ext cx="8135938" cy="1752600"/>
          </a:xfrm>
        </p:spPr>
        <p:txBody>
          <a:bodyPr/>
          <a:lstStyle/>
          <a:p>
            <a:r>
              <a:rPr lang="da-DK" sz="7200">
                <a:solidFill>
                  <a:schemeClr val="hlink"/>
                </a:solidFill>
              </a:rPr>
              <a:t>Lys og Farver</a:t>
            </a:r>
          </a:p>
        </p:txBody>
      </p:sp>
      <p:sp>
        <p:nvSpPr>
          <p:cNvPr id="2052" name="AutoShape 4">
            <a:hlinkClick r:id="" action="ppaction://hlinkshowjump?jump=nextslide" highlightClick="1"/>
          </p:cNvPr>
          <p:cNvSpPr>
            <a:spLocks noChangeArrowheads="1"/>
          </p:cNvSpPr>
          <p:nvPr/>
        </p:nvSpPr>
        <p:spPr bwMode="auto">
          <a:xfrm>
            <a:off x="8459788" y="6165850"/>
            <a:ext cx="576262" cy="538163"/>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051">
                                            <p:txEl>
                                              <p:pRg st="0" end="0"/>
                                            </p:txEl>
                                          </p:spTgt>
                                        </p:tgtEl>
                                        <p:attrNameLst>
                                          <p:attrName>style.visibility</p:attrName>
                                        </p:attrNameLst>
                                      </p:cBhvr>
                                      <p:to>
                                        <p:strVal val="visible"/>
                                      </p:to>
                                    </p:set>
                                    <p:animEffect transition="in" filter="fade">
                                      <p:cBhvr>
                                        <p:cTn id="11" dur="20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68313" y="115888"/>
            <a:ext cx="8229600" cy="792162"/>
          </a:xfrm>
        </p:spPr>
        <p:txBody>
          <a:bodyPr/>
          <a:lstStyle/>
          <a:p>
            <a:r>
              <a:rPr lang="da-DK"/>
              <a:t>Lysets egenskaber  2</a:t>
            </a:r>
          </a:p>
        </p:txBody>
      </p:sp>
      <p:pic>
        <p:nvPicPr>
          <p:cNvPr id="134152" name="Picture 8" descr="Blyant-med-skygg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451725" y="1773238"/>
            <a:ext cx="1100138" cy="1655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4147" name="Rectangle 3"/>
          <p:cNvSpPr>
            <a:spLocks noGrp="1" noChangeArrowheads="1"/>
          </p:cNvSpPr>
          <p:nvPr>
            <p:ph type="subTitle" idx="4294967295"/>
          </p:nvPr>
        </p:nvSpPr>
        <p:spPr>
          <a:xfrm>
            <a:off x="900113" y="981075"/>
            <a:ext cx="7777162" cy="2303463"/>
          </a:xfrm>
        </p:spPr>
        <p:txBody>
          <a:bodyPr/>
          <a:lstStyle/>
          <a:p>
            <a:pPr marL="0" indent="0" algn="just">
              <a:lnSpc>
                <a:spcPct val="110000"/>
              </a:lnSpc>
              <a:spcAft>
                <a:spcPct val="30000"/>
              </a:spcAft>
              <a:buFont typeface="Wingdings" panose="05000000000000000000" pitchFamily="2" charset="2"/>
              <a:buNone/>
            </a:pPr>
            <a:r>
              <a:rPr lang="da-DK" sz="2000"/>
              <a:t>Lyset udbreder sig i rette linier, indtil det rammer noget, der kan ændre dets bane eller opsuge det. Vi kalder disse linier for lysstråler .</a:t>
            </a:r>
          </a:p>
          <a:p>
            <a:pPr marL="0" indent="0" algn="just">
              <a:lnSpc>
                <a:spcPct val="110000"/>
              </a:lnSpc>
              <a:spcAft>
                <a:spcPct val="30000"/>
              </a:spcAft>
              <a:buFont typeface="Wingdings" panose="05000000000000000000" pitchFamily="2" charset="2"/>
              <a:buNone/>
            </a:pPr>
            <a:r>
              <a:rPr lang="da-DK" sz="2000"/>
              <a:t>Lyset kan opsuges (absorberes) af et lystæt materiale	</a:t>
            </a:r>
            <a:br>
              <a:rPr lang="da-DK" sz="2000"/>
            </a:br>
            <a:r>
              <a:rPr lang="da-DK" sz="2000"/>
              <a:t>f.eks. et menneske i solskin. Der hvor lyset mangler	</a:t>
            </a:r>
            <a:br>
              <a:rPr lang="da-DK" sz="2000"/>
            </a:br>
            <a:r>
              <a:rPr lang="da-DK" sz="2000"/>
              <a:t>finder vi skyggen.</a:t>
            </a:r>
          </a:p>
        </p:txBody>
      </p:sp>
      <p:sp>
        <p:nvSpPr>
          <p:cNvPr id="134148" name="AutoShape 4">
            <a:hlinkClick r:id="" action="ppaction://hlinkshowjump?jump=nextslide" highlightClick="1"/>
          </p:cNvPr>
          <p:cNvSpPr>
            <a:spLocks noChangeArrowheads="1"/>
          </p:cNvSpPr>
          <p:nvPr/>
        </p:nvSpPr>
        <p:spPr bwMode="auto">
          <a:xfrm>
            <a:off x="8459788" y="6165850"/>
            <a:ext cx="576262" cy="538163"/>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34154" name="Text Box 10"/>
          <p:cNvSpPr txBox="1">
            <a:spLocks noChangeArrowheads="1"/>
          </p:cNvSpPr>
          <p:nvPr/>
        </p:nvSpPr>
        <p:spPr bwMode="auto">
          <a:xfrm>
            <a:off x="900113" y="4221163"/>
            <a:ext cx="7777162"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pPr>
            <a:r>
              <a:rPr lang="da-DK">
                <a:effectLst>
                  <a:outerShdw blurRad="38100" dist="38100" dir="2700000" algn="tl">
                    <a:srgbClr val="000000"/>
                  </a:outerShdw>
                </a:effectLst>
              </a:rPr>
              <a:t>Lys kan afbøjes eller brydes, f.eks. når en lysstråle fra solen går gennem luft og rammer vand, så forsætter lyset ned i vandet, men lysstrålen bliver brudt og får en ny retning. Det sker også når lys rammer glas – f.eks. et vindue eller et glasprisme.</a:t>
            </a:r>
          </a:p>
        </p:txBody>
      </p:sp>
      <p:pic>
        <p:nvPicPr>
          <p:cNvPr id="134155" name="Picture 11" descr="Prisme_gs"/>
          <p:cNvPicPr>
            <a:picLocks noGrp="1" noChangeAspect="1" noChangeArrowheads="1"/>
          </p:cNvPicPr>
          <p:nvPr>
            <p:ph sz="half" idx="2"/>
          </p:nvPr>
        </p:nvPicPr>
        <p:blipFill>
          <a:blip r:embed="rId4" cstate="print">
            <a:clrChange>
              <a:clrFrom>
                <a:srgbClr val="003399"/>
              </a:clrFrom>
              <a:clrTo>
                <a:srgbClr val="003399">
                  <a:alpha val="0"/>
                </a:srgbClr>
              </a:clrTo>
            </a:clrChange>
            <a:extLst>
              <a:ext uri="{28A0092B-C50C-407E-A947-70E740481C1C}">
                <a14:useLocalDpi xmlns:a14="http://schemas.microsoft.com/office/drawing/2010/main" val="0"/>
              </a:ext>
            </a:extLst>
          </a:blip>
          <a:srcRect/>
          <a:stretch>
            <a:fillRect/>
          </a:stretch>
        </p:blipFill>
        <p:spPr>
          <a:xfrm>
            <a:off x="3276600" y="2997200"/>
            <a:ext cx="3600450" cy="1090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4157" name="Text Box 13"/>
          <p:cNvSpPr txBox="1">
            <a:spLocks noChangeArrowheads="1"/>
          </p:cNvSpPr>
          <p:nvPr/>
        </p:nvSpPr>
        <p:spPr bwMode="auto">
          <a:xfrm>
            <a:off x="900113" y="5734050"/>
            <a:ext cx="72739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a-DK">
                <a:effectLst>
                  <a:outerShdw blurRad="38100" dist="38100" dir="2700000" algn="tl">
                    <a:srgbClr val="000000"/>
                  </a:outerShdw>
                </a:effectLst>
              </a:rPr>
              <a:t>Lys kan også reflekteres eller spejles – det er derfor vi kan se os selv i et spejl.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395288" y="0"/>
            <a:ext cx="8229600" cy="908050"/>
          </a:xfrm>
        </p:spPr>
        <p:txBody>
          <a:bodyPr/>
          <a:lstStyle/>
          <a:p>
            <a:r>
              <a:rPr lang="da-DK"/>
              <a:t>Lysets egenskaber  3</a:t>
            </a:r>
          </a:p>
        </p:txBody>
      </p:sp>
      <p:pic>
        <p:nvPicPr>
          <p:cNvPr id="137228" name="Picture 12" descr="arrowThickAnim"/>
          <p:cNvPicPr>
            <a:picLocks noGrp="1" noChangeAspect="1" noChangeArrowheads="1" noCrop="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859338" y="3716338"/>
            <a:ext cx="2447925" cy="1252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7220" name="Rectangle 4"/>
          <p:cNvSpPr>
            <a:spLocks noGrp="1" noChangeArrowheads="1"/>
          </p:cNvSpPr>
          <p:nvPr>
            <p:ph type="subTitle" idx="4294967295"/>
          </p:nvPr>
        </p:nvSpPr>
        <p:spPr>
          <a:xfrm>
            <a:off x="611188" y="908050"/>
            <a:ext cx="7777162" cy="2808288"/>
          </a:xfrm>
        </p:spPr>
        <p:txBody>
          <a:bodyPr/>
          <a:lstStyle/>
          <a:p>
            <a:pPr marL="0" indent="0" algn="just">
              <a:lnSpc>
                <a:spcPct val="110000"/>
              </a:lnSpc>
              <a:spcAft>
                <a:spcPct val="30000"/>
              </a:spcAft>
              <a:buFont typeface="Wingdings" panose="05000000000000000000" pitchFamily="2" charset="2"/>
              <a:buNone/>
            </a:pPr>
            <a:r>
              <a:rPr lang="da-DK" sz="2000" dirty="0"/>
              <a:t>Ligesom bølger i vand kan bølger af lys blande sig med </a:t>
            </a:r>
            <a:r>
              <a:rPr lang="da-DK" sz="2000" dirty="0" smtClean="0"/>
              <a:t>hinanden</a:t>
            </a:r>
          </a:p>
          <a:p>
            <a:pPr marL="0" indent="0" algn="just">
              <a:lnSpc>
                <a:spcPct val="110000"/>
              </a:lnSpc>
              <a:spcAft>
                <a:spcPct val="30000"/>
              </a:spcAft>
              <a:buFont typeface="Wingdings" panose="05000000000000000000" pitchFamily="2" charset="2"/>
              <a:buNone/>
            </a:pPr>
            <a:endParaRPr lang="da-DK" sz="2000" dirty="0"/>
          </a:p>
          <a:p>
            <a:pPr marL="0" indent="0" algn="just">
              <a:lnSpc>
                <a:spcPct val="110000"/>
              </a:lnSpc>
              <a:spcAft>
                <a:spcPct val="30000"/>
              </a:spcAft>
              <a:buFont typeface="Wingdings" panose="05000000000000000000" pitchFamily="2" charset="2"/>
              <a:buNone/>
            </a:pPr>
            <a:r>
              <a:rPr lang="da-DK" sz="2000" dirty="0" smtClean="0"/>
              <a:t>Lys kan som andre bølger interferere på konstruktiv og destruktiv</a:t>
            </a:r>
          </a:p>
          <a:p>
            <a:pPr marL="0" indent="0" algn="just">
              <a:lnSpc>
                <a:spcPct val="110000"/>
              </a:lnSpc>
              <a:spcAft>
                <a:spcPct val="30000"/>
              </a:spcAft>
              <a:buFont typeface="Wingdings" panose="05000000000000000000" pitchFamily="2" charset="2"/>
              <a:buNone/>
            </a:pPr>
            <a:endParaRPr lang="da-DK" sz="2000" dirty="0"/>
          </a:p>
        </p:txBody>
      </p:sp>
      <p:sp>
        <p:nvSpPr>
          <p:cNvPr id="137221" name="AutoShape 5">
            <a:hlinkClick r:id="" action="ppaction://hlinkshowjump?jump=nextslide" highlightClick="1"/>
          </p:cNvPr>
          <p:cNvSpPr>
            <a:spLocks noChangeArrowheads="1"/>
          </p:cNvSpPr>
          <p:nvPr/>
        </p:nvSpPr>
        <p:spPr bwMode="auto">
          <a:xfrm>
            <a:off x="8459788" y="6165850"/>
            <a:ext cx="576262" cy="538163"/>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37227" name="Rectangle 11"/>
          <p:cNvSpPr>
            <a:spLocks noChangeArrowheads="1"/>
          </p:cNvSpPr>
          <p:nvPr/>
        </p:nvSpPr>
        <p:spPr bwMode="auto">
          <a:xfrm>
            <a:off x="611188" y="5157788"/>
            <a:ext cx="7777162"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90000"/>
              <a:buFont typeface="Wingdings" panose="05000000000000000000" pitchFamily="2" charset="2"/>
              <a:defRPr sz="36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spcBef>
                <a:spcPct val="20000"/>
              </a:spcBef>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spcBef>
                <a:spcPct val="20000"/>
              </a:spcBef>
              <a:buClr>
                <a:schemeClr val="accent2"/>
              </a:buClr>
              <a:buSzPct val="9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spcBef>
                <a:spcPct val="20000"/>
              </a:spcBef>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spcBef>
                <a:spcPct val="20000"/>
              </a:spcBef>
              <a:buClr>
                <a:schemeClr val="folHlink"/>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algn="ctr" fontAlgn="base">
              <a:spcBef>
                <a:spcPct val="20000"/>
              </a:spcBef>
              <a:spcAft>
                <a:spcPct val="0"/>
              </a:spcAft>
              <a:buClr>
                <a:schemeClr val="folHlink"/>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algn="ctr" fontAlgn="base">
              <a:spcBef>
                <a:spcPct val="20000"/>
              </a:spcBef>
              <a:spcAft>
                <a:spcPct val="0"/>
              </a:spcAft>
              <a:buClr>
                <a:schemeClr val="folHlink"/>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algn="ctr" fontAlgn="base">
              <a:spcBef>
                <a:spcPct val="20000"/>
              </a:spcBef>
              <a:spcAft>
                <a:spcPct val="0"/>
              </a:spcAft>
              <a:buClr>
                <a:schemeClr val="folHlink"/>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algn="ctr" fontAlgn="base">
              <a:spcBef>
                <a:spcPct val="20000"/>
              </a:spcBef>
              <a:spcAft>
                <a:spcPct val="0"/>
              </a:spcAft>
              <a:buClr>
                <a:schemeClr val="folHlink"/>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just">
              <a:lnSpc>
                <a:spcPct val="110000"/>
              </a:lnSpc>
              <a:spcAft>
                <a:spcPct val="30000"/>
              </a:spcAft>
            </a:pPr>
            <a:r>
              <a:rPr lang="da-DK" sz="2000"/>
              <a:t>Polariseret lys – dvs. lysbølger der er ordnet, så de kun svinger i en retning – kan laves ved hjælp af særlige filtre. Det er f.eks. sådan et par polaroid-solbriller fjerner ubehagelige reflekser af sollys.</a:t>
            </a:r>
          </a:p>
        </p:txBody>
      </p:sp>
      <p:pic>
        <p:nvPicPr>
          <p:cNvPr id="137230" name="Picture 14" descr="electroArrow"/>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187450" y="3716338"/>
            <a:ext cx="2447925" cy="1236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395288" y="0"/>
            <a:ext cx="8229600" cy="836613"/>
          </a:xfrm>
        </p:spPr>
        <p:txBody>
          <a:bodyPr/>
          <a:lstStyle/>
          <a:p>
            <a:r>
              <a:rPr lang="da-DK"/>
              <a:t>Laser</a:t>
            </a:r>
          </a:p>
        </p:txBody>
      </p:sp>
      <p:sp>
        <p:nvSpPr>
          <p:cNvPr id="147460" name="Rectangle 4"/>
          <p:cNvSpPr>
            <a:spLocks noGrp="1" noChangeArrowheads="1"/>
          </p:cNvSpPr>
          <p:nvPr>
            <p:ph type="subTitle" idx="4294967295"/>
          </p:nvPr>
        </p:nvSpPr>
        <p:spPr>
          <a:xfrm>
            <a:off x="611188" y="908050"/>
            <a:ext cx="7777162" cy="5761038"/>
          </a:xfrm>
        </p:spPr>
        <p:txBody>
          <a:bodyPr/>
          <a:lstStyle/>
          <a:p>
            <a:pPr marL="0" indent="0" algn="just">
              <a:lnSpc>
                <a:spcPct val="110000"/>
              </a:lnSpc>
              <a:spcAft>
                <a:spcPct val="30000"/>
              </a:spcAft>
              <a:buFont typeface="Wingdings" panose="05000000000000000000" pitchFamily="2" charset="2"/>
              <a:buNone/>
            </a:pPr>
            <a:r>
              <a:rPr lang="da-DK" sz="2000"/>
              <a:t>Lasere har mange forskellige anvendelser – CD-afspillere, printere, pegepinde, stregkodelæsere, opmåling, operationer og til at skære i metal. Man har også brugt en laser til at måle afstanden til Månen.</a:t>
            </a:r>
          </a:p>
          <a:p>
            <a:pPr marL="0" indent="0" algn="just">
              <a:lnSpc>
                <a:spcPct val="110000"/>
              </a:lnSpc>
              <a:spcAft>
                <a:spcPct val="30000"/>
              </a:spcAft>
              <a:buFont typeface="Wingdings" panose="05000000000000000000" pitchFamily="2" charset="2"/>
              <a:buNone/>
            </a:pPr>
            <a:r>
              <a:rPr lang="da-DK" sz="2000"/>
              <a:t>Laserlys består kun af én farve (én bølgelængde) lys - det kaldes monokromatisk lys. Laserlys er meget koncentreret, dvs. det indeholder meget energi på et lille område og spredes meget lidt, selv over store afstande. Laserlys består af lysbølger, der er i fase - lysbølgerne "følges ad" eller "hænger sammen".</a:t>
            </a:r>
          </a:p>
          <a:p>
            <a:pPr marL="0" indent="0" algn="just">
              <a:lnSpc>
                <a:spcPct val="110000"/>
              </a:lnSpc>
              <a:spcAft>
                <a:spcPct val="30000"/>
              </a:spcAft>
              <a:buFont typeface="Wingdings" panose="05000000000000000000" pitchFamily="2" charset="2"/>
              <a:buNone/>
            </a:pPr>
            <a:endParaRPr lang="da-DK" sz="1800"/>
          </a:p>
          <a:p>
            <a:pPr marL="0" indent="0" algn="just">
              <a:lnSpc>
                <a:spcPct val="110000"/>
              </a:lnSpc>
              <a:spcAft>
                <a:spcPct val="30000"/>
              </a:spcAft>
              <a:buFont typeface="Wingdings" panose="05000000000000000000" pitchFamily="2" charset="2"/>
              <a:buNone/>
            </a:pPr>
            <a:endParaRPr lang="da-DK" sz="1800"/>
          </a:p>
          <a:p>
            <a:pPr marL="0" indent="0" algn="just">
              <a:lnSpc>
                <a:spcPct val="110000"/>
              </a:lnSpc>
              <a:spcAft>
                <a:spcPct val="30000"/>
              </a:spcAft>
              <a:buFont typeface="Wingdings" panose="05000000000000000000" pitchFamily="2" charset="2"/>
              <a:buNone/>
            </a:pPr>
            <a:r>
              <a:rPr lang="da-DK" sz="1800"/>
              <a:t>For at forstå laseren må man betragte lyset som partikler – fotoner. I laseren hersker en tilstand, hvor en foton med en bestemt energi (en bestemt bølgelængde) sætter en lavine i gang, så flere fotoner af nøjagtig samme slags, i samme retning og i fase farer frem og tilbage mellem to spejle (S1 og S2) og igen udløser ny fotoner. Det ene spejl (S2) lader lidt af lyset passere (ca. 1 %) - det lys, der slipper igennem udgør laserstrålen.</a:t>
            </a:r>
          </a:p>
        </p:txBody>
      </p:sp>
      <p:sp>
        <p:nvSpPr>
          <p:cNvPr id="147461" name="AutoShape 5">
            <a:hlinkClick r:id="" action="ppaction://hlinkshowjump?jump=nextslide" highlightClick="1"/>
          </p:cNvPr>
          <p:cNvSpPr>
            <a:spLocks noChangeArrowheads="1"/>
          </p:cNvSpPr>
          <p:nvPr/>
        </p:nvSpPr>
        <p:spPr bwMode="auto">
          <a:xfrm>
            <a:off x="8459788" y="6165850"/>
            <a:ext cx="576262" cy="538163"/>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graphicFrame>
        <p:nvGraphicFramePr>
          <p:cNvPr id="147470" name="Object 14"/>
          <p:cNvGraphicFramePr>
            <a:graphicFrameLocks noGrp="1" noChangeAspect="1"/>
          </p:cNvGraphicFramePr>
          <p:nvPr>
            <p:ph idx="1"/>
          </p:nvPr>
        </p:nvGraphicFramePr>
        <p:xfrm>
          <a:off x="2843213" y="3933825"/>
          <a:ext cx="3541712" cy="828675"/>
        </p:xfrm>
        <a:graphic>
          <a:graphicData uri="http://schemas.openxmlformats.org/presentationml/2006/ole">
            <mc:AlternateContent xmlns:mc="http://schemas.openxmlformats.org/markup-compatibility/2006">
              <mc:Choice xmlns:v="urn:schemas-microsoft-com:vml" Requires="v">
                <p:oleObj spid="_x0000_s147480" name="PHOTO-PAINT" r:id="rId4" imgW="3541483" imgH="828707" progId="CorelPhotoPaint.Image.12">
                  <p:embed/>
                </p:oleObj>
              </mc:Choice>
              <mc:Fallback>
                <p:oleObj name="PHOTO-PAINT" r:id="rId4" imgW="3541483" imgH="828707" progId="CorelPhotoPaint.Image.12">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3933825"/>
                        <a:ext cx="35417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395288" y="0"/>
            <a:ext cx="8229600" cy="836613"/>
          </a:xfrm>
        </p:spPr>
        <p:txBody>
          <a:bodyPr/>
          <a:lstStyle/>
          <a:p>
            <a:r>
              <a:rPr lang="da-DK"/>
              <a:t>Farver  1</a:t>
            </a:r>
          </a:p>
        </p:txBody>
      </p:sp>
      <p:sp>
        <p:nvSpPr>
          <p:cNvPr id="150531" name="Rectangle 3"/>
          <p:cNvSpPr>
            <a:spLocks noGrp="1" noChangeArrowheads="1"/>
          </p:cNvSpPr>
          <p:nvPr>
            <p:ph type="subTitle" idx="4294967295"/>
          </p:nvPr>
        </p:nvSpPr>
        <p:spPr>
          <a:xfrm>
            <a:off x="611188" y="908050"/>
            <a:ext cx="7777162" cy="5689600"/>
          </a:xfrm>
        </p:spPr>
        <p:txBody>
          <a:bodyPr/>
          <a:lstStyle/>
          <a:p>
            <a:pPr marL="0" indent="0" algn="just">
              <a:lnSpc>
                <a:spcPct val="110000"/>
              </a:lnSpc>
              <a:spcAft>
                <a:spcPct val="30000"/>
              </a:spcAft>
              <a:buFont typeface="Wingdings" panose="05000000000000000000" pitchFamily="2" charset="2"/>
              <a:buNone/>
            </a:pPr>
            <a:r>
              <a:rPr lang="da-DK" sz="2000"/>
              <a:t>Brydes sollyset igennem et prisme opstår et spektrum af farver: rød, orange gul, grøn, blå, indigo, violet. Dette viste fysikeren Newton ved et eksperiment i 1676. Han påviste således at sollys består af alle farver og at de ved addition giver hvidt lys. Sollys er derved det mest autentiske lys, vi kan skelne farver i.	</a:t>
            </a:r>
            <a:br>
              <a:rPr lang="da-DK" sz="2000"/>
            </a:br>
            <a:r>
              <a:rPr lang="da-DK" sz="2000"/>
              <a:t>	</a:t>
            </a:r>
            <a:br>
              <a:rPr lang="da-DK" sz="2000"/>
            </a:br>
            <a:endParaRPr lang="da-DK" sz="2000"/>
          </a:p>
          <a:p>
            <a:pPr marL="0" indent="0" algn="just">
              <a:lnSpc>
                <a:spcPct val="110000"/>
              </a:lnSpc>
              <a:spcAft>
                <a:spcPct val="30000"/>
              </a:spcAft>
              <a:buFont typeface="Wingdings" panose="05000000000000000000" pitchFamily="2" charset="2"/>
              <a:buNone/>
            </a:pPr>
            <a:r>
              <a:rPr lang="da-DK" sz="1200"/>
              <a:t> </a:t>
            </a:r>
          </a:p>
          <a:p>
            <a:pPr marL="0" indent="0" algn="just">
              <a:lnSpc>
                <a:spcPct val="110000"/>
              </a:lnSpc>
              <a:spcAft>
                <a:spcPct val="30000"/>
              </a:spcAft>
              <a:buFont typeface="Wingdings" panose="05000000000000000000" pitchFamily="2" charset="2"/>
              <a:buNone/>
            </a:pPr>
            <a:endParaRPr lang="da-DK" sz="1200"/>
          </a:p>
          <a:p>
            <a:pPr marL="0" indent="0" algn="just">
              <a:lnSpc>
                <a:spcPct val="110000"/>
              </a:lnSpc>
              <a:spcAft>
                <a:spcPct val="30000"/>
              </a:spcAft>
              <a:buFont typeface="Wingdings" panose="05000000000000000000" pitchFamily="2" charset="2"/>
              <a:buNone/>
            </a:pPr>
            <a:r>
              <a:rPr lang="da-DK" sz="2000"/>
              <a:t>De forskellige farver svinger med hver deres lysbølgelængde. Vi ser farven af en genstand ved at lyset reflekteres fra genstanden. Farverne opstår i når vores øjne og hjerne omformer bestemte bølgelængder af lys til det vi kalder farve. Vi er programmeret fra fødslen til at modtage de enkle lysbølger og i hjernen omforme den til en bestemt farve. Hvis en person opfatter farver anderledes end de fleste, taler man om at personen er "farveblind". </a:t>
            </a:r>
          </a:p>
        </p:txBody>
      </p:sp>
      <p:sp>
        <p:nvSpPr>
          <p:cNvPr id="150532" name="AutoShape 4">
            <a:hlinkClick r:id="" action="ppaction://hlinkshowjump?jump=nextslide" highlightClick="1"/>
          </p:cNvPr>
          <p:cNvSpPr>
            <a:spLocks noChangeArrowheads="1"/>
          </p:cNvSpPr>
          <p:nvPr/>
        </p:nvSpPr>
        <p:spPr bwMode="auto">
          <a:xfrm>
            <a:off x="8459788" y="6165850"/>
            <a:ext cx="576262" cy="538163"/>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pic>
        <p:nvPicPr>
          <p:cNvPr id="150535" name="Picture 7" descr="Prisme_gs"/>
          <p:cNvPicPr>
            <a:picLocks noGrp="1" noChangeAspect="1" noChangeArrowheads="1"/>
          </p:cNvPicPr>
          <p:nvPr>
            <p:ph idx="1"/>
          </p:nvPr>
        </p:nvPicPr>
        <p:blipFill>
          <a:blip r:embed="rId3" cstate="print">
            <a:clrChange>
              <a:clrFrom>
                <a:srgbClr val="003399"/>
              </a:clrFrom>
              <a:clrTo>
                <a:srgbClr val="003399">
                  <a:alpha val="0"/>
                </a:srgbClr>
              </a:clrTo>
            </a:clrChange>
            <a:extLst>
              <a:ext uri="{28A0092B-C50C-407E-A947-70E740481C1C}">
                <a14:useLocalDpi xmlns:a14="http://schemas.microsoft.com/office/drawing/2010/main" val="0"/>
              </a:ext>
            </a:extLst>
          </a:blip>
          <a:srcRect/>
          <a:stretch>
            <a:fillRect/>
          </a:stretch>
        </p:blipFill>
        <p:spPr>
          <a:xfrm>
            <a:off x="2555875" y="2636838"/>
            <a:ext cx="3600450" cy="1090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Billede 3"/>
          <p:cNvPicPr>
            <a:picLocks noChangeAspect="1"/>
          </p:cNvPicPr>
          <p:nvPr/>
        </p:nvPicPr>
        <p:blipFill>
          <a:blip r:embed="rId2"/>
          <a:stretch>
            <a:fillRect/>
          </a:stretch>
        </p:blipFill>
        <p:spPr>
          <a:xfrm>
            <a:off x="267974" y="307541"/>
            <a:ext cx="8608051" cy="3261500"/>
          </a:xfrm>
          <a:prstGeom prst="rect">
            <a:avLst/>
          </a:prstGeom>
        </p:spPr>
      </p:pic>
      <p:pic>
        <p:nvPicPr>
          <p:cNvPr id="159746" name="Picture 2" descr="http://netbuen.dk/galleri/grafik/drbex.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7974" y="3068960"/>
            <a:ext cx="4657725" cy="3476625"/>
          </a:xfrm>
          <a:prstGeom prst="rect">
            <a:avLst/>
          </a:prstGeom>
          <a:noFill/>
          <a:extLst>
            <a:ext uri="{909E8E84-426E-40DD-AFC4-6F175D3DCCD1}">
              <a14:hiddenFill xmlns:a14="http://schemas.microsoft.com/office/drawing/2010/main">
                <a:solidFill>
                  <a:srgbClr val="FFFFFF"/>
                </a:solidFill>
              </a14:hiddenFill>
            </a:ext>
          </a:extLst>
        </p:spPr>
      </p:pic>
      <p:pic>
        <p:nvPicPr>
          <p:cNvPr id="159748" name="Picture 4" descr="http://www.denstoredanske.dk/@api/deki/files/24123/=319007294.8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4241" y="3284984"/>
            <a:ext cx="3322441" cy="357301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Lige pilforbindelse 9"/>
          <p:cNvCxnSpPr/>
          <p:nvPr/>
        </p:nvCxnSpPr>
        <p:spPr>
          <a:xfrm>
            <a:off x="7085461" y="1484784"/>
            <a:ext cx="582883" cy="10801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Lige pilforbindelse 11"/>
          <p:cNvCxnSpPr/>
          <p:nvPr/>
        </p:nvCxnSpPr>
        <p:spPr>
          <a:xfrm flipV="1">
            <a:off x="7085461" y="1484784"/>
            <a:ext cx="582883" cy="10801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8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68313" y="115888"/>
            <a:ext cx="8229600" cy="774700"/>
          </a:xfrm>
        </p:spPr>
        <p:txBody>
          <a:bodyPr/>
          <a:lstStyle/>
          <a:p>
            <a:r>
              <a:rPr lang="da-DK"/>
              <a:t>Farver  2</a:t>
            </a:r>
          </a:p>
        </p:txBody>
      </p:sp>
      <p:pic>
        <p:nvPicPr>
          <p:cNvPr id="153610" name="Picture 10" descr="wpe3.jpg (3291 byte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940425" y="2060575"/>
            <a:ext cx="1255713" cy="1182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12" name="Picture 12" descr="itten"/>
          <p:cNvPicPr>
            <a:picLocks noGrp="1" noChangeAspect="1" noChangeArrowheads="1" noCrop="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372225" y="5229225"/>
            <a:ext cx="1344613" cy="1344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03" name="Rectangle 3"/>
          <p:cNvSpPr>
            <a:spLocks noGrp="1" noChangeArrowheads="1"/>
          </p:cNvSpPr>
          <p:nvPr>
            <p:ph type="subTitle" idx="4294967295"/>
          </p:nvPr>
        </p:nvSpPr>
        <p:spPr>
          <a:xfrm>
            <a:off x="755650" y="908050"/>
            <a:ext cx="7777163" cy="1225550"/>
          </a:xfrm>
        </p:spPr>
        <p:txBody>
          <a:bodyPr/>
          <a:lstStyle/>
          <a:p>
            <a:pPr marL="0" indent="0" algn="just">
              <a:lnSpc>
                <a:spcPct val="110000"/>
              </a:lnSpc>
              <a:spcAft>
                <a:spcPct val="30000"/>
              </a:spcAft>
              <a:buFont typeface="Wingdings" panose="05000000000000000000" pitchFamily="2" charset="2"/>
              <a:buNone/>
            </a:pPr>
            <a:r>
              <a:rPr lang="da-DK" sz="2000"/>
              <a:t>Blandes farvet lys er primærfarverne: rød, grøn og blå (RGB)  - Det kaldes additiv farveblanding. Blandes rødt, grønt og blåt lys får man hvidt lys.</a:t>
            </a:r>
          </a:p>
        </p:txBody>
      </p:sp>
      <p:sp>
        <p:nvSpPr>
          <p:cNvPr id="153614" name="Rectangle 14"/>
          <p:cNvSpPr>
            <a:spLocks noChangeArrowheads="1"/>
          </p:cNvSpPr>
          <p:nvPr/>
        </p:nvSpPr>
        <p:spPr bwMode="auto">
          <a:xfrm>
            <a:off x="611188" y="3500438"/>
            <a:ext cx="7777162"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90000"/>
              <a:buFont typeface="Wingdings" panose="05000000000000000000" pitchFamily="2" charset="2"/>
              <a:defRPr sz="36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spcBef>
                <a:spcPct val="20000"/>
              </a:spcBef>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spcBef>
                <a:spcPct val="20000"/>
              </a:spcBef>
              <a:buClr>
                <a:schemeClr val="accent2"/>
              </a:buClr>
              <a:buSzPct val="9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spcBef>
                <a:spcPct val="20000"/>
              </a:spcBef>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spcBef>
                <a:spcPct val="20000"/>
              </a:spcBef>
              <a:buClr>
                <a:schemeClr val="folHlink"/>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algn="ctr" fontAlgn="base">
              <a:spcBef>
                <a:spcPct val="20000"/>
              </a:spcBef>
              <a:spcAft>
                <a:spcPct val="0"/>
              </a:spcAft>
              <a:buClr>
                <a:schemeClr val="folHlink"/>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algn="ctr" fontAlgn="base">
              <a:spcBef>
                <a:spcPct val="20000"/>
              </a:spcBef>
              <a:spcAft>
                <a:spcPct val="0"/>
              </a:spcAft>
              <a:buClr>
                <a:schemeClr val="folHlink"/>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algn="ctr" fontAlgn="base">
              <a:spcBef>
                <a:spcPct val="20000"/>
              </a:spcBef>
              <a:spcAft>
                <a:spcPct val="0"/>
              </a:spcAft>
              <a:buClr>
                <a:schemeClr val="folHlink"/>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algn="ctr" fontAlgn="base">
              <a:spcBef>
                <a:spcPct val="20000"/>
              </a:spcBef>
              <a:spcAft>
                <a:spcPct val="0"/>
              </a:spcAft>
              <a:buClr>
                <a:schemeClr val="folHlink"/>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just">
              <a:lnSpc>
                <a:spcPct val="110000"/>
              </a:lnSpc>
              <a:spcAft>
                <a:spcPct val="30000"/>
              </a:spcAft>
            </a:pPr>
            <a:r>
              <a:rPr lang="da-DK" sz="2000" dirty="0"/>
              <a:t>Blandes maling er primærfarverne: cyan, </a:t>
            </a:r>
            <a:r>
              <a:rPr lang="da-DK" sz="2000" dirty="0" err="1"/>
              <a:t>magenta</a:t>
            </a:r>
            <a:r>
              <a:rPr lang="da-DK" sz="2000" dirty="0"/>
              <a:t> og gul (CMYK) - Det kaldes </a:t>
            </a:r>
            <a:r>
              <a:rPr lang="da-DK" sz="2000" dirty="0" err="1"/>
              <a:t>subtraktiv</a:t>
            </a:r>
            <a:r>
              <a:rPr lang="da-DK" sz="2000" dirty="0"/>
              <a:t> farveblanding.</a:t>
            </a:r>
          </a:p>
          <a:p>
            <a:pPr algn="just">
              <a:lnSpc>
                <a:spcPct val="110000"/>
              </a:lnSpc>
              <a:spcAft>
                <a:spcPct val="30000"/>
              </a:spcAft>
            </a:pPr>
            <a:r>
              <a:rPr lang="da-DK" sz="2000" dirty="0"/>
              <a:t>Blanding af farvet lys – additiv farveblanding – gør altså farverne lysere, mens blanding af maling – </a:t>
            </a:r>
            <a:r>
              <a:rPr lang="da-DK" sz="2000" dirty="0" err="1"/>
              <a:t>subtraktiv</a:t>
            </a:r>
            <a:r>
              <a:rPr lang="da-DK" sz="2000" dirty="0"/>
              <a:t> farveblanding – gør farverne </a:t>
            </a:r>
            <a:r>
              <a:rPr lang="da-DK" sz="2000" dirty="0" smtClean="0"/>
              <a:t>mørkere.</a:t>
            </a:r>
          </a:p>
          <a:p>
            <a:pPr algn="just">
              <a:lnSpc>
                <a:spcPct val="110000"/>
              </a:lnSpc>
              <a:spcAft>
                <a:spcPct val="30000"/>
              </a:spcAft>
            </a:pPr>
            <a:r>
              <a:rPr lang="da-DK" sz="2000" dirty="0" smtClean="0"/>
              <a:t>Når </a:t>
            </a:r>
            <a:r>
              <a:rPr lang="da-DK" sz="2000" dirty="0"/>
              <a:t>man skal blande farver bruger man ofte	</a:t>
            </a:r>
            <a:br>
              <a:rPr lang="da-DK" sz="2000" dirty="0"/>
            </a:br>
            <a:r>
              <a:rPr lang="da-DK" sz="2000" dirty="0"/>
              <a:t>et farvehjul – der findes mange forskellige.</a:t>
            </a:r>
          </a:p>
        </p:txBody>
      </p:sp>
      <p:pic>
        <p:nvPicPr>
          <p:cNvPr id="153616" name="Picture 16" descr="0699-079"/>
          <p:cNvPicPr>
            <a:picLocks noGrp="1" noChangeAspect="1" noChangeArrowheads="1"/>
          </p:cNvPicPr>
          <p:nvPr>
            <p:ph sz="half" idx="1"/>
          </p:nvPr>
        </p:nvPicPr>
        <p:blipFill>
          <a:blip r:embed="rId5" cstate="print">
            <a:extLst>
              <a:ext uri="{28A0092B-C50C-407E-A947-70E740481C1C}">
                <a14:useLocalDpi xmlns:a14="http://schemas.microsoft.com/office/drawing/2010/main" val="0"/>
              </a:ext>
            </a:extLst>
          </a:blip>
          <a:srcRect l="28773" t="15036" r="23074" b="18102"/>
          <a:stretch>
            <a:fillRect/>
          </a:stretch>
        </p:blipFill>
        <p:spPr>
          <a:xfrm>
            <a:off x="2771775" y="1989138"/>
            <a:ext cx="1370013" cy="1268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18" name="AutoShape 18">
            <a:hlinkClick r:id="" action="ppaction://hlinkshowjump?jump=firstslide" highlightClick="1"/>
          </p:cNvPr>
          <p:cNvSpPr>
            <a:spLocks noChangeArrowheads="1"/>
          </p:cNvSpPr>
          <p:nvPr/>
        </p:nvSpPr>
        <p:spPr bwMode="auto">
          <a:xfrm>
            <a:off x="8388350" y="6165850"/>
            <a:ext cx="576263" cy="503238"/>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Bølger ? Partikler?</a:t>
            </a:r>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2911588774"/>
              </p:ext>
            </p:extLst>
          </p:nvPr>
        </p:nvGraphicFramePr>
        <p:xfrm>
          <a:off x="539552" y="1397000"/>
          <a:ext cx="7992888" cy="3544168"/>
        </p:xfrm>
        <a:graphic>
          <a:graphicData uri="http://schemas.openxmlformats.org/drawingml/2006/table">
            <a:tbl>
              <a:tblPr firstRow="1" bandRow="1">
                <a:tableStyleId>{5C22544A-7EE6-4342-B048-85BDC9FD1C3A}</a:tableStyleId>
              </a:tblPr>
              <a:tblGrid>
                <a:gridCol w="3996444"/>
                <a:gridCol w="3996444"/>
              </a:tblGrid>
              <a:tr h="494692">
                <a:tc>
                  <a:txBody>
                    <a:bodyPr/>
                    <a:lstStyle/>
                    <a:p>
                      <a:r>
                        <a:rPr lang="da-DK" dirty="0" smtClean="0"/>
                        <a:t>Lys</a:t>
                      </a:r>
                      <a:r>
                        <a:rPr lang="da-DK" baseline="0" dirty="0" smtClean="0"/>
                        <a:t> som bølger</a:t>
                      </a:r>
                      <a:endParaRPr lang="da-DK" dirty="0"/>
                    </a:p>
                  </a:txBody>
                  <a:tcPr/>
                </a:tc>
                <a:tc>
                  <a:txBody>
                    <a:bodyPr/>
                    <a:lstStyle/>
                    <a:p>
                      <a:r>
                        <a:rPr lang="da-DK" dirty="0" smtClean="0"/>
                        <a:t>Lys som</a:t>
                      </a:r>
                      <a:r>
                        <a:rPr lang="da-DK" baseline="0" dirty="0" smtClean="0"/>
                        <a:t> p</a:t>
                      </a:r>
                      <a:r>
                        <a:rPr lang="da-DK" dirty="0" smtClean="0"/>
                        <a:t>artikler</a:t>
                      </a:r>
                      <a:endParaRPr lang="da-DK" dirty="0"/>
                    </a:p>
                  </a:txBody>
                  <a:tcPr/>
                </a:tc>
              </a:tr>
              <a:tr h="3049476">
                <a:tc>
                  <a:txBody>
                    <a:bodyPr/>
                    <a:lstStyle/>
                    <a:p>
                      <a:r>
                        <a:rPr lang="da-DK" sz="1800" kern="1200" dirty="0" smtClean="0">
                          <a:solidFill>
                            <a:schemeClr val="dk1"/>
                          </a:solidFill>
                          <a:effectLst/>
                          <a:latin typeface="+mn-lt"/>
                          <a:ea typeface="+mn-ea"/>
                          <a:cs typeface="+mn-cs"/>
                        </a:rPr>
                        <a:t>Hvis lys skal være bølger må det opfylde de tre bølgeegenskaber:</a:t>
                      </a:r>
                    </a:p>
                    <a:p>
                      <a:pPr lvl="0"/>
                      <a:r>
                        <a:rPr lang="da-DK" sz="1800" kern="1200" dirty="0" smtClean="0">
                          <a:solidFill>
                            <a:schemeClr val="dk1"/>
                          </a:solidFill>
                          <a:effectLst/>
                          <a:latin typeface="+mn-lt"/>
                          <a:ea typeface="+mn-ea"/>
                          <a:cs typeface="+mn-cs"/>
                        </a:rPr>
                        <a:t>Kan gå igennem hinanden</a:t>
                      </a:r>
                    </a:p>
                    <a:p>
                      <a:pPr lvl="0"/>
                      <a:r>
                        <a:rPr lang="da-DK" sz="1800" kern="1200" dirty="0" smtClean="0">
                          <a:solidFill>
                            <a:schemeClr val="dk1"/>
                          </a:solidFill>
                          <a:effectLst/>
                          <a:latin typeface="+mn-lt"/>
                          <a:ea typeface="+mn-ea"/>
                          <a:cs typeface="+mn-cs"/>
                        </a:rPr>
                        <a:t>Kan bøje om hjørner</a:t>
                      </a:r>
                    </a:p>
                    <a:p>
                      <a:pPr lvl="0"/>
                      <a:r>
                        <a:rPr lang="da-DK" sz="1800" kern="1200" dirty="0" smtClean="0">
                          <a:solidFill>
                            <a:schemeClr val="dk1"/>
                          </a:solidFill>
                          <a:effectLst/>
                          <a:latin typeface="+mn-lt"/>
                          <a:ea typeface="+mn-ea"/>
                          <a:cs typeface="+mn-cs"/>
                        </a:rPr>
                        <a:t>Kan forstærke og svække hinanden</a:t>
                      </a:r>
                    </a:p>
                    <a:p>
                      <a:endParaRPr lang="da-DK" dirty="0"/>
                    </a:p>
                  </a:txBody>
                  <a:tcPr/>
                </a:tc>
                <a:tc>
                  <a:txBody>
                    <a:bodyPr/>
                    <a:lstStyle/>
                    <a:p>
                      <a:r>
                        <a:rPr lang="en-US" dirty="0" smtClean="0"/>
                        <a:t>En </a:t>
                      </a:r>
                      <a:r>
                        <a:rPr lang="en-US" dirty="0" err="1" smtClean="0"/>
                        <a:t>foton</a:t>
                      </a:r>
                      <a:r>
                        <a:rPr lang="en-US" dirty="0" smtClean="0"/>
                        <a:t> </a:t>
                      </a:r>
                      <a:r>
                        <a:rPr lang="en-US" dirty="0" err="1" smtClean="0"/>
                        <a:t>er</a:t>
                      </a:r>
                      <a:r>
                        <a:rPr lang="en-US" dirty="0" smtClean="0"/>
                        <a:t> </a:t>
                      </a:r>
                      <a:r>
                        <a:rPr lang="en-US" dirty="0" err="1" smtClean="0"/>
                        <a:t>som</a:t>
                      </a:r>
                      <a:r>
                        <a:rPr lang="en-US" dirty="0" smtClean="0"/>
                        <a:t> en </a:t>
                      </a:r>
                      <a:r>
                        <a:rPr lang="en-US" dirty="0" err="1" smtClean="0"/>
                        <a:t>partikel</a:t>
                      </a:r>
                      <a:r>
                        <a:rPr lang="en-US" baseline="0" dirty="0" smtClean="0"/>
                        <a:t> </a:t>
                      </a:r>
                      <a:r>
                        <a:rPr lang="en-US" baseline="0" dirty="0" err="1" smtClean="0"/>
                        <a:t>uden</a:t>
                      </a:r>
                      <a:r>
                        <a:rPr lang="en-US" baseline="0" dirty="0" smtClean="0"/>
                        <a:t> masse. (men </a:t>
                      </a:r>
                      <a:r>
                        <a:rPr lang="en-US" baseline="0" dirty="0" err="1" smtClean="0"/>
                        <a:t>indeholder</a:t>
                      </a:r>
                      <a:r>
                        <a:rPr lang="en-US" baseline="0" dirty="0" smtClean="0"/>
                        <a:t> energy)</a:t>
                      </a:r>
                      <a:endParaRPr lang="en-US" dirty="0" smtClean="0"/>
                    </a:p>
                    <a:p>
                      <a:endParaRPr lang="en-US" dirty="0" smtClean="0"/>
                    </a:p>
                    <a:p>
                      <a:r>
                        <a:rPr lang="en-US" dirty="0" err="1" smtClean="0"/>
                        <a:t>Tænk</a:t>
                      </a:r>
                      <a:r>
                        <a:rPr lang="en-US" baseline="0" dirty="0" smtClean="0"/>
                        <a:t> </a:t>
                      </a:r>
                      <a:r>
                        <a:rPr lang="en-US" baseline="0" dirty="0" err="1" smtClean="0"/>
                        <a:t>på</a:t>
                      </a:r>
                      <a:r>
                        <a:rPr lang="en-US" baseline="0" dirty="0" smtClean="0"/>
                        <a:t> en </a:t>
                      </a:r>
                      <a:r>
                        <a:rPr lang="en-US" baseline="0" dirty="0" err="1" smtClean="0"/>
                        <a:t>foton</a:t>
                      </a:r>
                      <a:r>
                        <a:rPr lang="en-US" baseline="0" dirty="0" smtClean="0"/>
                        <a:t>, </a:t>
                      </a:r>
                      <a:r>
                        <a:rPr lang="en-US" baseline="0" dirty="0" err="1" smtClean="0"/>
                        <a:t>som</a:t>
                      </a:r>
                      <a:r>
                        <a:rPr lang="en-US" baseline="0" dirty="0" smtClean="0"/>
                        <a:t> et </a:t>
                      </a:r>
                      <a:r>
                        <a:rPr lang="en-US" baseline="0" dirty="0" err="1" smtClean="0"/>
                        <a:t>sandkorn</a:t>
                      </a:r>
                      <a:r>
                        <a:rPr lang="en-US" baseline="0" dirty="0" smtClean="0"/>
                        <a:t>, vi </a:t>
                      </a:r>
                      <a:r>
                        <a:rPr lang="en-US" baseline="0" dirty="0" err="1" smtClean="0"/>
                        <a:t>kan</a:t>
                      </a:r>
                      <a:r>
                        <a:rPr lang="en-US" baseline="0" dirty="0" smtClean="0"/>
                        <a:t> </a:t>
                      </a:r>
                      <a:r>
                        <a:rPr lang="en-US" baseline="0" dirty="0" err="1" smtClean="0"/>
                        <a:t>ikke</a:t>
                      </a:r>
                      <a:r>
                        <a:rPr lang="en-US" baseline="0" dirty="0" smtClean="0"/>
                        <a:t> se et </a:t>
                      </a:r>
                      <a:r>
                        <a:rPr lang="en-US" baseline="0" dirty="0" err="1" smtClean="0"/>
                        <a:t>enkelt</a:t>
                      </a:r>
                      <a:r>
                        <a:rPr lang="en-US" baseline="0" dirty="0" smtClean="0"/>
                        <a:t> </a:t>
                      </a:r>
                      <a:r>
                        <a:rPr lang="en-US" baseline="0" dirty="0" err="1" smtClean="0"/>
                        <a:t>sandkorn</a:t>
                      </a:r>
                      <a:r>
                        <a:rPr lang="en-US" baseline="0" dirty="0" smtClean="0"/>
                        <a:t>, man </a:t>
                      </a:r>
                      <a:r>
                        <a:rPr lang="en-US" baseline="0" dirty="0" err="1" smtClean="0"/>
                        <a:t>sagtens</a:t>
                      </a:r>
                      <a:r>
                        <a:rPr lang="en-US" baseline="0" dirty="0" smtClean="0"/>
                        <a:t> en strand.</a:t>
                      </a:r>
                    </a:p>
                    <a:p>
                      <a:endParaRPr lang="en-US" baseline="0" dirty="0" smtClean="0"/>
                    </a:p>
                    <a:p>
                      <a:r>
                        <a:rPr lang="en-US" baseline="0" dirty="0" err="1" smtClean="0"/>
                        <a:t>Fotoner</a:t>
                      </a:r>
                      <a:r>
                        <a:rPr lang="en-US" baseline="0" dirty="0" smtClean="0"/>
                        <a:t>, </a:t>
                      </a:r>
                      <a:r>
                        <a:rPr lang="en-US" baseline="0" dirty="0" err="1" smtClean="0"/>
                        <a:t>er</a:t>
                      </a:r>
                      <a:r>
                        <a:rPr lang="en-US" baseline="0" dirty="0" smtClean="0"/>
                        <a:t> </a:t>
                      </a:r>
                      <a:r>
                        <a:rPr lang="en-US" baseline="0" dirty="0" err="1" smtClean="0"/>
                        <a:t>små</a:t>
                      </a:r>
                      <a:r>
                        <a:rPr lang="en-US" baseline="0" dirty="0" smtClean="0"/>
                        <a:t> </a:t>
                      </a:r>
                      <a:r>
                        <a:rPr lang="en-US" baseline="0" dirty="0" err="1" smtClean="0"/>
                        <a:t>bølger</a:t>
                      </a:r>
                      <a:r>
                        <a:rPr lang="en-US" baseline="0" dirty="0" smtClean="0"/>
                        <a:t> </a:t>
                      </a:r>
                      <a:r>
                        <a:rPr lang="en-US" baseline="0" dirty="0" err="1" smtClean="0"/>
                        <a:t>af</a:t>
                      </a:r>
                      <a:r>
                        <a:rPr lang="en-US" baseline="0" dirty="0" smtClean="0"/>
                        <a:t> </a:t>
                      </a:r>
                      <a:r>
                        <a:rPr lang="en-US" baseline="0" dirty="0" err="1" smtClean="0"/>
                        <a:t>lys</a:t>
                      </a:r>
                      <a:r>
                        <a:rPr lang="en-US" baseline="0" dirty="0" smtClean="0"/>
                        <a:t>.</a:t>
                      </a:r>
                      <a:endParaRPr lang="da-DK" dirty="0"/>
                    </a:p>
                  </a:txBody>
                  <a:tcPr/>
                </a:tc>
              </a:tr>
            </a:tbl>
          </a:graphicData>
        </a:graphic>
      </p:graphicFrame>
    </p:spTree>
    <p:extLst>
      <p:ext uri="{BB962C8B-B14F-4D97-AF65-F5344CB8AC3E}">
        <p14:creationId xmlns:p14="http://schemas.microsoft.com/office/powerpoint/2010/main" val="3266671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dirty="0"/>
          </a:p>
        </p:txBody>
      </p:sp>
      <p:sp>
        <p:nvSpPr>
          <p:cNvPr id="4" name="Tekstfelt 3"/>
          <p:cNvSpPr txBox="1"/>
          <p:nvPr/>
        </p:nvSpPr>
        <p:spPr>
          <a:xfrm>
            <a:off x="179512" y="277813"/>
            <a:ext cx="8712968" cy="6247531"/>
          </a:xfrm>
          <a:prstGeom prst="rect">
            <a:avLst/>
          </a:prstGeom>
          <a:solidFill>
            <a:schemeClr val="tx1"/>
          </a:solidFill>
        </p:spPr>
        <p:txBody>
          <a:bodyPr wrap="square" rtlCol="0">
            <a:spAutoFit/>
          </a:bodyPr>
          <a:lstStyle/>
          <a:p>
            <a:endParaRPr lang="da-DK" dirty="0"/>
          </a:p>
        </p:txBody>
      </p:sp>
      <p:pic>
        <p:nvPicPr>
          <p:cNvPr id="5" name="Picture 4" descr="http://www.ahorn.dk/asu/base/atomhtm/atom2/atom22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717032"/>
            <a:ext cx="315277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5"/>
          <p:cNvPicPr>
            <a:picLocks noChangeAspect="1"/>
          </p:cNvPicPr>
          <p:nvPr/>
        </p:nvPicPr>
        <p:blipFill>
          <a:blip r:embed="rId3"/>
          <a:stretch>
            <a:fillRect/>
          </a:stretch>
        </p:blipFill>
        <p:spPr>
          <a:xfrm>
            <a:off x="251520" y="639933"/>
            <a:ext cx="5886450" cy="3600450"/>
          </a:xfrm>
          <a:prstGeom prst="rect">
            <a:avLst/>
          </a:prstGeom>
        </p:spPr>
      </p:pic>
      <p:sp>
        <p:nvSpPr>
          <p:cNvPr id="7" name="Rektangel 6"/>
          <p:cNvSpPr/>
          <p:nvPr/>
        </p:nvSpPr>
        <p:spPr>
          <a:xfrm>
            <a:off x="1403648" y="597285"/>
            <a:ext cx="1368152" cy="504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solidFill>
                  <a:schemeClr val="accent4">
                    <a:lumMod val="10000"/>
                  </a:schemeClr>
                </a:solidFill>
              </a:rPr>
              <a:t>Energi </a:t>
            </a:r>
            <a:endParaRPr lang="da-DK" dirty="0">
              <a:solidFill>
                <a:schemeClr val="accent4">
                  <a:lumMod val="10000"/>
                </a:schemeClr>
              </a:solidFill>
            </a:endParaRPr>
          </a:p>
        </p:txBody>
      </p:sp>
    </p:spTree>
    <p:extLst>
      <p:ext uri="{BB962C8B-B14F-4D97-AF65-F5344CB8AC3E}">
        <p14:creationId xmlns:p14="http://schemas.microsoft.com/office/powerpoint/2010/main" val="2578957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graphicFrame>
        <p:nvGraphicFramePr>
          <p:cNvPr id="8" name="Pladsholder til indhold 7"/>
          <p:cNvGraphicFramePr>
            <a:graphicFrameLocks noGrp="1"/>
          </p:cNvGraphicFramePr>
          <p:nvPr>
            <p:ph idx="1"/>
          </p:nvPr>
        </p:nvGraphicFramePr>
        <p:xfrm>
          <a:off x="457200" y="3221672"/>
          <a:ext cx="8229600" cy="1287780"/>
        </p:xfrm>
        <a:graphic>
          <a:graphicData uri="http://schemas.openxmlformats.org/drawingml/2006/table">
            <a:tbl>
              <a:tblPr/>
              <a:tblGrid>
                <a:gridCol w="8229600"/>
              </a:tblGrid>
              <a:tr h="0">
                <a:tc>
                  <a:txBody>
                    <a:bodyPr/>
                    <a:lstStyle/>
                    <a:p>
                      <a:pPr algn="ctr"/>
                      <a:endParaRPr lang="da-DK" dirty="0">
                        <a:latin typeface="Verdana, Arial, Helvetica"/>
                      </a:endParaRPr>
                    </a:p>
                    <a:p>
                      <a:pPr algn="ctr"/>
                      <a:r>
                        <a:rPr lang="da-DK" dirty="0">
                          <a:latin typeface="Arial" panose="020B0604020202020204" pitchFamily="34" charset="0"/>
                        </a:rPr>
                        <a:t>Bølger og fotoner</a:t>
                      </a:r>
                      <a:endParaRPr lang="da-DK" dirty="0">
                        <a:latin typeface="Verdana, Arial, Helvetica"/>
                      </a:endParaRPr>
                    </a:p>
                    <a:p>
                      <a:pPr algn="ctr"/>
                      <a:r>
                        <a:rPr lang="da-DK" dirty="0">
                          <a:latin typeface="Arial" panose="020B0604020202020204" pitchFamily="34" charset="0"/>
                        </a:rPr>
                        <a:t>Elektromagnetiske </a:t>
                      </a:r>
                      <a:r>
                        <a:rPr lang="da-DK" i="1" dirty="0">
                          <a:latin typeface="Arial" panose="020B0604020202020204" pitchFamily="34" charset="0"/>
                        </a:rPr>
                        <a:t>bølger</a:t>
                      </a:r>
                      <a:r>
                        <a:rPr lang="da-DK" dirty="0">
                          <a:latin typeface="Arial" panose="020B0604020202020204" pitchFamily="34" charset="0"/>
                        </a:rPr>
                        <a:t> opfører sig som vandbølger. </a:t>
                      </a:r>
                      <a:r>
                        <a:rPr lang="da-DK" dirty="0" err="1">
                          <a:latin typeface="Arial" panose="020B0604020202020204" pitchFamily="34" charset="0"/>
                        </a:rPr>
                        <a:t>Fosforeserende</a:t>
                      </a:r>
                      <a:r>
                        <a:rPr lang="da-DK" dirty="0">
                          <a:latin typeface="Arial" panose="020B0604020202020204" pitchFamily="34" charset="0"/>
                        </a:rPr>
                        <a:t> tal på et ur udsender lysglimt, </a:t>
                      </a:r>
                      <a:r>
                        <a:rPr lang="da-DK" i="1" dirty="0">
                          <a:latin typeface="Arial" panose="020B0604020202020204" pitchFamily="34" charset="0"/>
                        </a:rPr>
                        <a:t>fotoner</a:t>
                      </a:r>
                      <a:endParaRPr lang="da-DK" dirty="0">
                        <a:latin typeface="Verdana, Arial, Helvetica"/>
                      </a:endParaRPr>
                    </a:p>
                  </a:txBody>
                  <a:tcPr marL="95250" marR="95250" marT="95250" marB="95250">
                    <a:lnL>
                      <a:noFill/>
                    </a:lnL>
                    <a:lnR>
                      <a:noFill/>
                    </a:lnR>
                    <a:lnT>
                      <a:noFill/>
                    </a:lnT>
                    <a:lnB>
                      <a:noFill/>
                    </a:lnB>
                    <a:solidFill>
                      <a:srgbClr val="FFFFFF"/>
                    </a:solidFill>
                  </a:tcPr>
                </a:tc>
              </a:tr>
            </a:tbl>
          </a:graphicData>
        </a:graphic>
      </p:graphicFrame>
      <p:sp>
        <p:nvSpPr>
          <p:cNvPr id="4" name="Tekstfelt 3"/>
          <p:cNvSpPr txBox="1"/>
          <p:nvPr/>
        </p:nvSpPr>
        <p:spPr>
          <a:xfrm>
            <a:off x="179512" y="277813"/>
            <a:ext cx="8712968" cy="6247531"/>
          </a:xfrm>
          <a:prstGeom prst="rect">
            <a:avLst/>
          </a:prstGeom>
          <a:solidFill>
            <a:schemeClr val="tx1"/>
          </a:solidFill>
        </p:spPr>
        <p:txBody>
          <a:bodyPr wrap="square" rtlCol="0">
            <a:spAutoFit/>
          </a:bodyPr>
          <a:lstStyle/>
          <a:p>
            <a:endParaRPr lang="da-DK" dirty="0"/>
          </a:p>
        </p:txBody>
      </p:sp>
      <p:sp>
        <p:nvSpPr>
          <p:cNvPr id="9" name="Rectangle 1"/>
          <p:cNvSpPr>
            <a:spLocks noChangeArrowheads="1"/>
          </p:cNvSpPr>
          <p:nvPr/>
        </p:nvSpPr>
        <p:spPr bwMode="auto">
          <a:xfrm>
            <a:off x="282352" y="1052736"/>
            <a:ext cx="8507288" cy="18158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hangingPunct="0"/>
            <a:r>
              <a:rPr lang="da-DK" altLang="da-DK" sz="1600" b="1" dirty="0">
                <a:solidFill>
                  <a:srgbClr val="000000"/>
                </a:solidFill>
              </a:rPr>
              <a:t>To modeller</a:t>
            </a:r>
            <a:endParaRPr lang="da-DK" altLang="da-DK" sz="1600" dirty="0">
              <a:solidFill>
                <a:srgbClr val="000000"/>
              </a:solidFill>
              <a:latin typeface="Verdana" panose="020B0604030504040204" pitchFamily="34" charset="0"/>
            </a:endParaRPr>
          </a:p>
          <a:p>
            <a:pPr lvl="0" algn="ctr" eaLnBrk="0" hangingPunct="0"/>
            <a:r>
              <a:rPr lang="da-DK" altLang="da-DK" sz="1600" dirty="0">
                <a:solidFill>
                  <a:srgbClr val="000000"/>
                </a:solidFill>
              </a:rPr>
              <a:t>Elektromagnetisk stråling er overførsel af energi i form af bølger, der både har elektrisk og magnetisk karakter. I forbindelse med den mere energirige del af den elektromagnetiske stråling er der en række forhold, vi kun kan forklare ved at forestille os strålerne som små, masseløs partikler, </a:t>
            </a:r>
            <a:r>
              <a:rPr lang="da-DK" altLang="da-DK" sz="1600" i="1" dirty="0">
                <a:solidFill>
                  <a:srgbClr val="000000"/>
                </a:solidFill>
              </a:rPr>
              <a:t>fotoner</a:t>
            </a:r>
            <a:r>
              <a:rPr lang="da-DK" altLang="da-DK" sz="1600" dirty="0">
                <a:solidFill>
                  <a:srgbClr val="000000"/>
                </a:solidFill>
              </a:rPr>
              <a:t>.</a:t>
            </a:r>
            <a:endParaRPr lang="da-DK" altLang="da-DK" sz="1600" dirty="0">
              <a:solidFill>
                <a:srgbClr val="000000"/>
              </a:solidFill>
              <a:latin typeface="Verdana" panose="020B0604030504040204" pitchFamily="34" charset="0"/>
            </a:endParaRPr>
          </a:p>
          <a:p>
            <a:pPr lvl="0" algn="ctr" eaLnBrk="0" hangingPunct="0"/>
            <a:r>
              <a:rPr lang="da-DK" altLang="da-DK" sz="1600" dirty="0">
                <a:solidFill>
                  <a:srgbClr val="000000"/>
                </a:solidFill>
              </a:rPr>
              <a:t>Vi siger, at der er to </a:t>
            </a:r>
            <a:r>
              <a:rPr lang="da-DK" altLang="da-DK" sz="1600" i="1" dirty="0">
                <a:solidFill>
                  <a:srgbClr val="000000"/>
                </a:solidFill>
              </a:rPr>
              <a:t>modeller</a:t>
            </a:r>
            <a:r>
              <a:rPr lang="da-DK" altLang="da-DK" sz="1600" dirty="0">
                <a:solidFill>
                  <a:srgbClr val="000000"/>
                </a:solidFill>
              </a:rPr>
              <a:t> for elektromagnetisk stråling. Den ene model er ikke mere rigtig end den anden. I nogle sammenhænge er den </a:t>
            </a:r>
            <a:r>
              <a:rPr lang="da-DK" altLang="da-DK" sz="1600" i="1" dirty="0">
                <a:solidFill>
                  <a:srgbClr val="000000"/>
                </a:solidFill>
              </a:rPr>
              <a:t>ene</a:t>
            </a:r>
            <a:r>
              <a:rPr lang="da-DK" altLang="da-DK" sz="1600" dirty="0">
                <a:solidFill>
                  <a:srgbClr val="000000"/>
                </a:solidFill>
              </a:rPr>
              <a:t> at foretrække, i andre den </a:t>
            </a:r>
            <a:r>
              <a:rPr lang="da-DK" altLang="da-DK" sz="1600" i="1" dirty="0">
                <a:solidFill>
                  <a:srgbClr val="000000"/>
                </a:solidFill>
              </a:rPr>
              <a:t>anden</a:t>
            </a:r>
            <a:r>
              <a:rPr lang="da-DK" altLang="da-DK" sz="1600" dirty="0">
                <a:solidFill>
                  <a:srgbClr val="000000"/>
                </a:solidFill>
              </a:rPr>
              <a:t>. </a:t>
            </a:r>
            <a:endParaRPr lang="da-DK" altLang="da-DK" sz="1600" dirty="0"/>
          </a:p>
        </p:txBody>
      </p:sp>
      <p:pic>
        <p:nvPicPr>
          <p:cNvPr id="164866" name="Picture 2" descr="http://www.ahorn.dk/asu/base/elhtm/elmastr/image2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601604"/>
            <a:ext cx="451485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496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err="1" smtClean="0"/>
              <a:t>Hvor</a:t>
            </a:r>
            <a:r>
              <a:rPr lang="en-US" dirty="0" smtClean="0"/>
              <a:t> </a:t>
            </a:r>
            <a:r>
              <a:rPr lang="en-US" dirty="0" err="1" smtClean="0"/>
              <a:t>kommer</a:t>
            </a:r>
            <a:r>
              <a:rPr lang="en-US" dirty="0" smtClean="0"/>
              <a:t> </a:t>
            </a:r>
            <a:r>
              <a:rPr lang="en-US" dirty="0" err="1" smtClean="0"/>
              <a:t>lys</a:t>
            </a:r>
            <a:r>
              <a:rPr lang="en-US" dirty="0" smtClean="0"/>
              <a:t> </a:t>
            </a:r>
            <a:r>
              <a:rPr lang="en-US" dirty="0" err="1" smtClean="0"/>
              <a:t>fra</a:t>
            </a:r>
            <a:r>
              <a:rPr lang="en-US" dirty="0" smtClean="0"/>
              <a:t>?</a:t>
            </a:r>
            <a:endParaRPr lang="en-US" dirty="0"/>
          </a:p>
        </p:txBody>
      </p:sp>
      <p:sp>
        <p:nvSpPr>
          <p:cNvPr id="4099" name="Rectangle 3"/>
          <p:cNvSpPr>
            <a:spLocks noGrp="1" noChangeArrowheads="1"/>
          </p:cNvSpPr>
          <p:nvPr>
            <p:ph type="body" idx="1"/>
          </p:nvPr>
        </p:nvSpPr>
        <p:spPr/>
        <p:txBody>
          <a:bodyPr/>
          <a:lstStyle/>
          <a:p>
            <a:pPr>
              <a:lnSpc>
                <a:spcPct val="90000"/>
              </a:lnSpc>
            </a:pPr>
            <a:r>
              <a:rPr lang="en-US" dirty="0" err="1" smtClean="0"/>
              <a:t>Elektroner</a:t>
            </a:r>
            <a:r>
              <a:rPr lang="en-US" dirty="0" smtClean="0"/>
              <a:t> der </a:t>
            </a:r>
            <a:r>
              <a:rPr lang="en-US" dirty="0" err="1" smtClean="0"/>
              <a:t>anslåes</a:t>
            </a:r>
            <a:r>
              <a:rPr lang="en-US" dirty="0" smtClean="0"/>
              <a:t> </a:t>
            </a:r>
            <a:r>
              <a:rPr lang="en-US" dirty="0" err="1" smtClean="0"/>
              <a:t>til</a:t>
            </a:r>
            <a:r>
              <a:rPr lang="en-US" dirty="0" smtClean="0"/>
              <a:t> en </a:t>
            </a:r>
            <a:r>
              <a:rPr lang="en-US" dirty="0" err="1" smtClean="0"/>
              <a:t>anden</a:t>
            </a:r>
            <a:r>
              <a:rPr lang="en-US" dirty="0" smtClean="0"/>
              <a:t> bane</a:t>
            </a:r>
            <a:endParaRPr lang="en-US" dirty="0"/>
          </a:p>
          <a:p>
            <a:pPr>
              <a:lnSpc>
                <a:spcPct val="90000"/>
              </a:lnSpc>
            </a:pPr>
            <a:r>
              <a:rPr lang="en-US" dirty="0" err="1" smtClean="0"/>
              <a:t>Hvis</a:t>
            </a:r>
            <a:r>
              <a:rPr lang="en-US" dirty="0" smtClean="0"/>
              <a:t> du </a:t>
            </a:r>
            <a:r>
              <a:rPr lang="en-US" dirty="0" err="1" smtClean="0"/>
              <a:t>tilfører</a:t>
            </a:r>
            <a:r>
              <a:rPr lang="en-US" dirty="0" smtClean="0"/>
              <a:t> et atom </a:t>
            </a:r>
            <a:r>
              <a:rPr lang="en-US" dirty="0" err="1" smtClean="0"/>
              <a:t>energi</a:t>
            </a:r>
            <a:r>
              <a:rPr lang="en-US" dirty="0" smtClean="0"/>
              <a:t> (</a:t>
            </a:r>
            <a:r>
              <a:rPr lang="en-US" dirty="0" err="1" smtClean="0"/>
              <a:t>varmer</a:t>
            </a:r>
            <a:r>
              <a:rPr lang="en-US" dirty="0" smtClean="0"/>
              <a:t> </a:t>
            </a:r>
            <a:r>
              <a:rPr lang="en-US" dirty="0" err="1" smtClean="0"/>
              <a:t>det</a:t>
            </a:r>
            <a:r>
              <a:rPr lang="en-US" dirty="0" smtClean="0"/>
              <a:t> op), </a:t>
            </a:r>
            <a:r>
              <a:rPr lang="en-US" dirty="0" err="1" smtClean="0"/>
              <a:t>så</a:t>
            </a:r>
            <a:r>
              <a:rPr lang="en-US" dirty="0" smtClean="0"/>
              <a:t> </a:t>
            </a:r>
            <a:r>
              <a:rPr lang="en-US" dirty="0" err="1" smtClean="0"/>
              <a:t>vil</a:t>
            </a:r>
            <a:r>
              <a:rPr lang="en-US" dirty="0" smtClean="0"/>
              <a:t> </a:t>
            </a:r>
            <a:r>
              <a:rPr lang="en-US" dirty="0" err="1" smtClean="0"/>
              <a:t>elektronen</a:t>
            </a:r>
            <a:r>
              <a:rPr lang="en-US" dirty="0" smtClean="0"/>
              <a:t> </a:t>
            </a:r>
            <a:r>
              <a:rPr lang="en-US" dirty="0" err="1" smtClean="0"/>
              <a:t>hoppe</a:t>
            </a:r>
            <a:r>
              <a:rPr lang="en-US" dirty="0" smtClean="0"/>
              <a:t> </a:t>
            </a:r>
            <a:r>
              <a:rPr lang="en-US" dirty="0" err="1" smtClean="0"/>
              <a:t>til</a:t>
            </a:r>
            <a:r>
              <a:rPr lang="en-US" dirty="0" smtClean="0"/>
              <a:t> en </a:t>
            </a:r>
            <a:r>
              <a:rPr lang="en-US" dirty="0" err="1" smtClean="0"/>
              <a:t>højere</a:t>
            </a:r>
            <a:r>
              <a:rPr lang="en-US" dirty="0" smtClean="0"/>
              <a:t> </a:t>
            </a:r>
            <a:r>
              <a:rPr lang="en-US" dirty="0" err="1" smtClean="0"/>
              <a:t>skal</a:t>
            </a:r>
            <a:r>
              <a:rPr lang="en-US" dirty="0" smtClean="0"/>
              <a:t>.</a:t>
            </a:r>
          </a:p>
          <a:p>
            <a:pPr>
              <a:lnSpc>
                <a:spcPct val="90000"/>
              </a:lnSpc>
            </a:pPr>
            <a:r>
              <a:rPr lang="en-US" dirty="0" err="1" smtClean="0"/>
              <a:t>Når</a:t>
            </a:r>
            <a:r>
              <a:rPr lang="en-US" dirty="0" smtClean="0"/>
              <a:t> </a:t>
            </a:r>
            <a:r>
              <a:rPr lang="en-US" dirty="0" err="1" smtClean="0"/>
              <a:t>energien</a:t>
            </a:r>
            <a:r>
              <a:rPr lang="en-US" dirty="0" smtClean="0"/>
              <a:t> </a:t>
            </a:r>
            <a:r>
              <a:rPr lang="en-US" dirty="0" err="1" smtClean="0"/>
              <a:t>falder</a:t>
            </a:r>
            <a:r>
              <a:rPr lang="en-US" dirty="0" smtClean="0"/>
              <a:t>, </a:t>
            </a:r>
            <a:r>
              <a:rPr lang="en-US" dirty="0" err="1" smtClean="0"/>
              <a:t>vil</a:t>
            </a:r>
            <a:r>
              <a:rPr lang="en-US" dirty="0" smtClean="0"/>
              <a:t> </a:t>
            </a:r>
            <a:r>
              <a:rPr lang="en-US" dirty="0" err="1" smtClean="0"/>
              <a:t>eletronen</a:t>
            </a:r>
            <a:r>
              <a:rPr lang="en-US" dirty="0" smtClean="0"/>
              <a:t> springe </a:t>
            </a:r>
            <a:r>
              <a:rPr lang="en-US" dirty="0" err="1" smtClean="0"/>
              <a:t>tilbage</a:t>
            </a:r>
            <a:r>
              <a:rPr lang="en-US" dirty="0" smtClean="0"/>
              <a:t> </a:t>
            </a:r>
            <a:r>
              <a:rPr lang="en-US" dirty="0" err="1" smtClean="0"/>
              <a:t>til</a:t>
            </a:r>
            <a:r>
              <a:rPr lang="en-US" dirty="0" smtClean="0"/>
              <a:t> normal </a:t>
            </a:r>
            <a:r>
              <a:rPr lang="en-US" dirty="0" err="1" smtClean="0"/>
              <a:t>tilstanden</a:t>
            </a:r>
            <a:r>
              <a:rPr lang="en-US" dirty="0" smtClean="0"/>
              <a:t>.</a:t>
            </a:r>
          </a:p>
          <a:p>
            <a:pPr>
              <a:lnSpc>
                <a:spcPct val="90000"/>
              </a:lnSpc>
            </a:pPr>
            <a:r>
              <a:rPr lang="en-US" dirty="0" err="1" smtClean="0"/>
              <a:t>Når</a:t>
            </a:r>
            <a:r>
              <a:rPr lang="en-US" dirty="0" smtClean="0"/>
              <a:t> </a:t>
            </a:r>
            <a:r>
              <a:rPr lang="en-US" dirty="0" err="1" smtClean="0"/>
              <a:t>elektroen</a:t>
            </a:r>
            <a:r>
              <a:rPr lang="en-US" dirty="0" smtClean="0"/>
              <a:t> springer </a:t>
            </a:r>
            <a:r>
              <a:rPr lang="en-US" dirty="0" err="1" smtClean="0"/>
              <a:t>tilbage</a:t>
            </a:r>
            <a:r>
              <a:rPr lang="en-US" dirty="0" smtClean="0"/>
              <a:t>, </a:t>
            </a:r>
            <a:r>
              <a:rPr lang="en-US" dirty="0" err="1" smtClean="0"/>
              <a:t>vil</a:t>
            </a:r>
            <a:r>
              <a:rPr lang="en-US" dirty="0" smtClean="0"/>
              <a:t> </a:t>
            </a:r>
            <a:r>
              <a:rPr lang="en-US" dirty="0" err="1" smtClean="0"/>
              <a:t>atomet</a:t>
            </a:r>
            <a:r>
              <a:rPr lang="en-US" dirty="0" smtClean="0"/>
              <a:t> </a:t>
            </a:r>
            <a:r>
              <a:rPr lang="en-US" dirty="0" err="1" smtClean="0"/>
              <a:t>afgive</a:t>
            </a:r>
            <a:r>
              <a:rPr lang="en-US" dirty="0" smtClean="0"/>
              <a:t> </a:t>
            </a:r>
            <a:r>
              <a:rPr lang="en-US" dirty="0" err="1" smtClean="0"/>
              <a:t>energi</a:t>
            </a:r>
            <a:r>
              <a:rPr lang="en-US" dirty="0" smtClean="0"/>
              <a:t> I form </a:t>
            </a:r>
            <a:r>
              <a:rPr lang="en-US" dirty="0" err="1" smtClean="0"/>
              <a:t>af</a:t>
            </a:r>
            <a:r>
              <a:rPr lang="en-US" dirty="0" smtClean="0"/>
              <a:t> en </a:t>
            </a:r>
            <a:r>
              <a:rPr lang="en-US" dirty="0" err="1" smtClean="0"/>
              <a:t>foton</a:t>
            </a:r>
            <a:r>
              <a:rPr lang="en-US" dirty="0" smtClean="0"/>
              <a:t>. </a:t>
            </a:r>
            <a:endParaRPr lang="en-US" dirty="0"/>
          </a:p>
        </p:txBody>
      </p:sp>
    </p:spTree>
    <p:extLst>
      <p:ext uri="{BB962C8B-B14F-4D97-AF65-F5344CB8AC3E}">
        <p14:creationId xmlns:p14="http://schemas.microsoft.com/office/powerpoint/2010/main" val="372870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rismes optiques et spectre lumineux">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323528" y="172576"/>
            <a:ext cx="8382040" cy="6424776"/>
          </a:xfrm>
          <a:prstGeom prst="rect">
            <a:avLst/>
          </a:prstGeom>
        </p:spPr>
      </p:pic>
    </p:spTree>
    <p:extLst>
      <p:ext uri="{BB962C8B-B14F-4D97-AF65-F5344CB8AC3E}">
        <p14:creationId xmlns:p14="http://schemas.microsoft.com/office/powerpoint/2010/main" val="101299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8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err="1" smtClean="0"/>
              <a:t>Farven</a:t>
            </a:r>
            <a:r>
              <a:rPr lang="en-US" dirty="0" smtClean="0"/>
              <a:t> </a:t>
            </a:r>
            <a:r>
              <a:rPr lang="en-US" dirty="0" err="1" smtClean="0"/>
              <a:t>af</a:t>
            </a:r>
            <a:r>
              <a:rPr lang="en-US" dirty="0" smtClean="0"/>
              <a:t> </a:t>
            </a:r>
            <a:r>
              <a:rPr lang="en-US" dirty="0" err="1" smtClean="0"/>
              <a:t>lyset</a:t>
            </a:r>
            <a:endParaRPr lang="en-US" dirty="0"/>
          </a:p>
        </p:txBody>
      </p:sp>
      <p:sp>
        <p:nvSpPr>
          <p:cNvPr id="5123" name="Rectangle 3"/>
          <p:cNvSpPr>
            <a:spLocks noGrp="1" noChangeArrowheads="1"/>
          </p:cNvSpPr>
          <p:nvPr>
            <p:ph type="body" idx="1"/>
          </p:nvPr>
        </p:nvSpPr>
        <p:spPr/>
        <p:txBody>
          <a:bodyPr/>
          <a:lstStyle/>
          <a:p>
            <a:r>
              <a:rPr lang="en-US" sz="2800" dirty="0" err="1" smtClean="0"/>
              <a:t>Hver</a:t>
            </a:r>
            <a:r>
              <a:rPr lang="en-US" sz="2800" dirty="0" smtClean="0"/>
              <a:t> electron der springer </a:t>
            </a:r>
            <a:r>
              <a:rPr lang="en-US" sz="2800" dirty="0" err="1" smtClean="0"/>
              <a:t>tilbage</a:t>
            </a:r>
            <a:r>
              <a:rPr lang="en-US" sz="2800" dirty="0" smtClean="0"/>
              <a:t>, </a:t>
            </a:r>
            <a:r>
              <a:rPr lang="en-US" sz="2800" dirty="0" err="1" smtClean="0"/>
              <a:t>udsender</a:t>
            </a:r>
            <a:r>
              <a:rPr lang="en-US" sz="2800" dirty="0" smtClean="0"/>
              <a:t> en </a:t>
            </a:r>
            <a:r>
              <a:rPr lang="en-US" sz="2800" dirty="0" err="1" smtClean="0"/>
              <a:t>foton</a:t>
            </a:r>
            <a:endParaRPr lang="en-US" sz="2800" dirty="0" smtClean="0"/>
          </a:p>
          <a:p>
            <a:r>
              <a:rPr lang="en-US" sz="2800" dirty="0" err="1" smtClean="0"/>
              <a:t>Hvad</a:t>
            </a:r>
            <a:r>
              <a:rPr lang="en-US" sz="2800" dirty="0" smtClean="0"/>
              <a:t> </a:t>
            </a:r>
            <a:r>
              <a:rPr lang="en-US" sz="2800" dirty="0" err="1" smtClean="0"/>
              <a:t>farve</a:t>
            </a:r>
            <a:r>
              <a:rPr lang="en-US" sz="2800" dirty="0" smtClean="0"/>
              <a:t> </a:t>
            </a:r>
            <a:r>
              <a:rPr lang="en-US" sz="2800" dirty="0" err="1" smtClean="0"/>
              <a:t>er</a:t>
            </a:r>
            <a:r>
              <a:rPr lang="en-US" sz="2800" dirty="0" smtClean="0"/>
              <a:t> </a:t>
            </a:r>
            <a:r>
              <a:rPr lang="en-US" sz="2800" dirty="0" err="1" smtClean="0"/>
              <a:t>lyset</a:t>
            </a:r>
            <a:r>
              <a:rPr lang="en-US" sz="2800" dirty="0" smtClean="0"/>
              <a:t>?</a:t>
            </a:r>
          </a:p>
          <a:p>
            <a:r>
              <a:rPr lang="en-US" sz="2800" dirty="0" err="1" smtClean="0"/>
              <a:t>Det</a:t>
            </a:r>
            <a:r>
              <a:rPr lang="en-US" sz="2800" dirty="0" smtClean="0"/>
              <a:t> </a:t>
            </a:r>
            <a:r>
              <a:rPr lang="en-US" sz="2800" dirty="0" err="1" smtClean="0"/>
              <a:t>afhænger</a:t>
            </a:r>
            <a:r>
              <a:rPr lang="en-US" sz="2800" dirty="0" smtClean="0"/>
              <a:t> </a:t>
            </a:r>
            <a:r>
              <a:rPr lang="en-US" sz="2800" dirty="0" err="1" smtClean="0"/>
              <a:t>af</a:t>
            </a:r>
            <a:r>
              <a:rPr lang="en-US" sz="2800" dirty="0" smtClean="0"/>
              <a:t> </a:t>
            </a:r>
            <a:r>
              <a:rPr lang="en-US" sz="2800" dirty="0" err="1" smtClean="0"/>
              <a:t>hvor</a:t>
            </a:r>
            <a:r>
              <a:rPr lang="en-US" sz="2800" dirty="0" smtClean="0"/>
              <a:t> </a:t>
            </a:r>
            <a:r>
              <a:rPr lang="en-US" sz="2800" dirty="0" err="1" smtClean="0"/>
              <a:t>langt</a:t>
            </a:r>
            <a:r>
              <a:rPr lang="en-US" sz="2800" dirty="0" smtClean="0"/>
              <a:t> </a:t>
            </a:r>
            <a:r>
              <a:rPr lang="en-US" sz="2800" dirty="0" err="1" smtClean="0"/>
              <a:t>springet</a:t>
            </a:r>
            <a:r>
              <a:rPr lang="en-US" sz="2800" dirty="0" smtClean="0"/>
              <a:t> </a:t>
            </a:r>
            <a:r>
              <a:rPr lang="en-US" sz="2800" dirty="0" err="1" smtClean="0"/>
              <a:t>mellem</a:t>
            </a:r>
            <a:r>
              <a:rPr lang="en-US" sz="2800" dirty="0" smtClean="0"/>
              <a:t> </a:t>
            </a:r>
            <a:r>
              <a:rPr lang="en-US" sz="2800" dirty="0" err="1" smtClean="0"/>
              <a:t>skallerne</a:t>
            </a:r>
            <a:r>
              <a:rPr lang="en-US" sz="2800" dirty="0" smtClean="0"/>
              <a:t> var.</a:t>
            </a:r>
            <a:endParaRPr lang="en-US" sz="2800" dirty="0"/>
          </a:p>
          <a:p>
            <a:r>
              <a:rPr lang="en-US" sz="2800" dirty="0" smtClean="0"/>
              <a:t>Jo </a:t>
            </a:r>
            <a:r>
              <a:rPr lang="en-US" sz="2800" dirty="0" err="1" smtClean="0"/>
              <a:t>længere</a:t>
            </a:r>
            <a:r>
              <a:rPr lang="en-US" sz="2800" dirty="0" smtClean="0"/>
              <a:t> spring, </a:t>
            </a:r>
            <a:r>
              <a:rPr lang="en-US" sz="2800" dirty="0" err="1" smtClean="0"/>
              <a:t>desto</a:t>
            </a:r>
            <a:r>
              <a:rPr lang="en-US" sz="2800" dirty="0" smtClean="0"/>
              <a:t> </a:t>
            </a:r>
            <a:r>
              <a:rPr lang="en-US" sz="2800" dirty="0" err="1" smtClean="0"/>
              <a:t>højere</a:t>
            </a:r>
            <a:r>
              <a:rPr lang="en-US" sz="2800" dirty="0" smtClean="0"/>
              <a:t> </a:t>
            </a:r>
            <a:r>
              <a:rPr lang="en-US" sz="2800" dirty="0" err="1" smtClean="0"/>
              <a:t>energi</a:t>
            </a:r>
            <a:r>
              <a:rPr lang="en-US" sz="2800" dirty="0" smtClean="0"/>
              <a:t>.</a:t>
            </a:r>
            <a:endParaRPr lang="en-US" sz="2800" dirty="0"/>
          </a:p>
          <a:p>
            <a:r>
              <a:rPr lang="en-US" sz="2800" dirty="0" err="1" smtClean="0"/>
              <a:t>Energien</a:t>
            </a:r>
            <a:r>
              <a:rPr lang="en-US" sz="2800" dirty="0"/>
              <a:t> </a:t>
            </a:r>
            <a:r>
              <a:rPr lang="en-US" sz="2800" dirty="0" err="1" smtClean="0"/>
              <a:t>bestemmer</a:t>
            </a:r>
            <a:r>
              <a:rPr lang="en-US" sz="2800" dirty="0" smtClean="0"/>
              <a:t> </a:t>
            </a:r>
            <a:r>
              <a:rPr lang="en-US" sz="2800" dirty="0" err="1" smtClean="0"/>
              <a:t>farven</a:t>
            </a:r>
            <a:r>
              <a:rPr lang="en-US" sz="2800" dirty="0" smtClean="0"/>
              <a:t>, en </a:t>
            </a:r>
            <a:r>
              <a:rPr lang="en-US" sz="2800" dirty="0" err="1" smtClean="0"/>
              <a:t>blå</a:t>
            </a:r>
            <a:r>
              <a:rPr lang="en-US" sz="2800" dirty="0" smtClean="0"/>
              <a:t> </a:t>
            </a:r>
            <a:r>
              <a:rPr lang="en-US" sz="2800" dirty="0" err="1" smtClean="0"/>
              <a:t>foton</a:t>
            </a:r>
            <a:r>
              <a:rPr lang="en-US" sz="2800" dirty="0" smtClean="0"/>
              <a:t> </a:t>
            </a:r>
            <a:r>
              <a:rPr lang="en-US" sz="2800" dirty="0" err="1" smtClean="0"/>
              <a:t>har</a:t>
            </a:r>
            <a:r>
              <a:rPr lang="en-US" sz="2800" dirty="0" smtClean="0"/>
              <a:t> mere </a:t>
            </a:r>
            <a:r>
              <a:rPr lang="en-US" sz="2800" dirty="0" err="1" smtClean="0"/>
              <a:t>energi</a:t>
            </a:r>
            <a:r>
              <a:rPr lang="en-US" sz="2800" dirty="0" smtClean="0"/>
              <a:t> end en </a:t>
            </a:r>
            <a:r>
              <a:rPr lang="en-US" sz="2800" dirty="0" err="1" smtClean="0"/>
              <a:t>rød</a:t>
            </a:r>
            <a:r>
              <a:rPr lang="en-US" sz="2800" dirty="0" smtClean="0"/>
              <a:t>. </a:t>
            </a:r>
          </a:p>
          <a:p>
            <a:r>
              <a:rPr lang="en-US" sz="2800" dirty="0" err="1" smtClean="0"/>
              <a:t>Lyser</a:t>
            </a:r>
            <a:r>
              <a:rPr lang="en-US" sz="2800" dirty="0" smtClean="0"/>
              <a:t> du </a:t>
            </a:r>
            <a:r>
              <a:rPr lang="en-US" sz="2800" dirty="0" err="1" smtClean="0"/>
              <a:t>alle</a:t>
            </a:r>
            <a:r>
              <a:rPr lang="en-US" sz="2800" dirty="0" smtClean="0"/>
              <a:t> </a:t>
            </a:r>
            <a:r>
              <a:rPr lang="en-US" sz="2800" dirty="0" err="1" smtClean="0"/>
              <a:t>farver</a:t>
            </a:r>
            <a:r>
              <a:rPr lang="en-US" sz="2800" dirty="0" smtClean="0"/>
              <a:t> </a:t>
            </a:r>
            <a:r>
              <a:rPr lang="en-US" sz="2800" dirty="0" err="1" smtClean="0"/>
              <a:t>på</a:t>
            </a:r>
            <a:r>
              <a:rPr lang="en-US" sz="2800" dirty="0" smtClean="0"/>
              <a:t> en </a:t>
            </a:r>
            <a:r>
              <a:rPr lang="en-US" sz="2800" dirty="0" err="1" smtClean="0"/>
              <a:t>tid</a:t>
            </a:r>
            <a:r>
              <a:rPr lang="en-US" sz="2800" dirty="0" smtClean="0"/>
              <a:t>, </a:t>
            </a:r>
            <a:r>
              <a:rPr lang="en-US" sz="2800" dirty="0" err="1" smtClean="0"/>
              <a:t>får</a:t>
            </a:r>
            <a:r>
              <a:rPr lang="en-US" sz="2800" dirty="0" smtClean="0"/>
              <a:t> du </a:t>
            </a:r>
            <a:r>
              <a:rPr lang="en-US" sz="2800" dirty="0" err="1" smtClean="0"/>
              <a:t>farven</a:t>
            </a:r>
            <a:r>
              <a:rPr lang="en-US" sz="2800" dirty="0" smtClean="0"/>
              <a:t> </a:t>
            </a:r>
            <a:r>
              <a:rPr lang="en-US" sz="2800" dirty="0" err="1" smtClean="0"/>
              <a:t>hvid</a:t>
            </a:r>
            <a:r>
              <a:rPr lang="en-US" sz="2800" dirty="0" smtClean="0"/>
              <a:t>!</a:t>
            </a:r>
            <a:endParaRPr lang="en-US" sz="2800" dirty="0"/>
          </a:p>
          <a:p>
            <a:endParaRPr lang="en-US" sz="2800" dirty="0"/>
          </a:p>
        </p:txBody>
      </p:sp>
    </p:spTree>
    <p:extLst>
      <p:ext uri="{BB962C8B-B14F-4D97-AF65-F5344CB8AC3E}">
        <p14:creationId xmlns:p14="http://schemas.microsoft.com/office/powerpoint/2010/main" val="100626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Lys </a:t>
            </a:r>
            <a:r>
              <a:rPr lang="en-US" dirty="0" err="1" smtClean="0"/>
              <a:t>som</a:t>
            </a:r>
            <a:r>
              <a:rPr lang="en-US" dirty="0" smtClean="0"/>
              <a:t> </a:t>
            </a:r>
            <a:r>
              <a:rPr lang="en-US" dirty="0" err="1" smtClean="0"/>
              <a:t>bølge</a:t>
            </a:r>
            <a:endParaRPr lang="en-US" dirty="0"/>
          </a:p>
        </p:txBody>
      </p:sp>
      <p:sp>
        <p:nvSpPr>
          <p:cNvPr id="7171" name="Rectangle 3"/>
          <p:cNvSpPr>
            <a:spLocks noGrp="1" noChangeArrowheads="1"/>
          </p:cNvSpPr>
          <p:nvPr>
            <p:ph type="body" idx="1"/>
          </p:nvPr>
        </p:nvSpPr>
        <p:spPr/>
        <p:txBody>
          <a:bodyPr/>
          <a:lstStyle/>
          <a:p>
            <a:r>
              <a:rPr lang="en-US" sz="2800" dirty="0" smtClean="0"/>
              <a:t>Lys </a:t>
            </a:r>
            <a:r>
              <a:rPr lang="en-US" sz="2800" dirty="0" err="1" smtClean="0"/>
              <a:t>kan</a:t>
            </a:r>
            <a:r>
              <a:rPr lang="en-US" sz="2800" dirty="0" smtClean="0"/>
              <a:t> </a:t>
            </a:r>
            <a:r>
              <a:rPr lang="en-US" sz="2800" dirty="0" err="1" smtClean="0"/>
              <a:t>også</a:t>
            </a:r>
            <a:r>
              <a:rPr lang="en-US" sz="2800" dirty="0" smtClean="0"/>
              <a:t> tit </a:t>
            </a:r>
            <a:r>
              <a:rPr lang="en-US" sz="2800" dirty="0" err="1" smtClean="0"/>
              <a:t>opføre</a:t>
            </a:r>
            <a:r>
              <a:rPr lang="en-US" sz="2800" dirty="0" smtClean="0"/>
              <a:t> sig </a:t>
            </a:r>
            <a:r>
              <a:rPr lang="en-US" sz="2800" dirty="0" err="1" smtClean="0"/>
              <a:t>sombølger</a:t>
            </a:r>
            <a:endParaRPr lang="en-US" sz="2800" dirty="0" smtClean="0"/>
          </a:p>
          <a:p>
            <a:r>
              <a:rPr lang="en-US" sz="2800" dirty="0" smtClean="0"/>
              <a:t>En </a:t>
            </a:r>
            <a:r>
              <a:rPr lang="en-US" sz="2800" dirty="0" err="1" smtClean="0"/>
              <a:t>bølge</a:t>
            </a:r>
            <a:r>
              <a:rPr lang="en-US" sz="2800" dirty="0" smtClean="0"/>
              <a:t> </a:t>
            </a:r>
            <a:r>
              <a:rPr lang="en-US" sz="2800" dirty="0" err="1" smtClean="0"/>
              <a:t>har</a:t>
            </a:r>
            <a:r>
              <a:rPr lang="en-US" sz="2800" dirty="0" smtClean="0"/>
              <a:t> en </a:t>
            </a:r>
            <a:r>
              <a:rPr lang="en-US" sz="2800" dirty="0" err="1" smtClean="0"/>
              <a:t>bølgelængde</a:t>
            </a:r>
            <a:r>
              <a:rPr lang="en-US" sz="2800" dirty="0" smtClean="0"/>
              <a:t>, </a:t>
            </a:r>
            <a:r>
              <a:rPr lang="en-US" sz="2800" dirty="0" err="1" smtClean="0"/>
              <a:t>hastighed</a:t>
            </a:r>
            <a:r>
              <a:rPr lang="en-US" sz="2800" dirty="0" smtClean="0"/>
              <a:t> </a:t>
            </a:r>
            <a:r>
              <a:rPr lang="en-US" sz="2800" dirty="0" err="1" smtClean="0"/>
              <a:t>og</a:t>
            </a:r>
            <a:r>
              <a:rPr lang="en-US" sz="2800" dirty="0" smtClean="0"/>
              <a:t> en </a:t>
            </a:r>
            <a:r>
              <a:rPr lang="en-US" sz="2800" dirty="0" err="1" smtClean="0"/>
              <a:t>frekvens</a:t>
            </a:r>
            <a:endParaRPr lang="en-US" sz="2800" dirty="0" smtClean="0"/>
          </a:p>
          <a:p>
            <a:r>
              <a:rPr lang="en-US" sz="2800" dirty="0" smtClean="0"/>
              <a:t>Alt </a:t>
            </a:r>
            <a:r>
              <a:rPr lang="en-US" sz="2800" dirty="0" err="1" smtClean="0"/>
              <a:t>lys</a:t>
            </a:r>
            <a:r>
              <a:rPr lang="en-US" sz="2800" dirty="0" smtClean="0"/>
              <a:t> </a:t>
            </a:r>
            <a:r>
              <a:rPr lang="en-US" sz="2800" dirty="0" err="1" smtClean="0"/>
              <a:t>har</a:t>
            </a:r>
            <a:r>
              <a:rPr lang="en-US" sz="2800" dirty="0" smtClean="0"/>
              <a:t> same </a:t>
            </a:r>
            <a:r>
              <a:rPr lang="en-US" sz="2800" dirty="0" err="1" smtClean="0"/>
              <a:t>hastighed</a:t>
            </a:r>
            <a:r>
              <a:rPr lang="en-US" sz="2800" dirty="0" smtClean="0"/>
              <a:t> (I same material)</a:t>
            </a:r>
          </a:p>
          <a:p>
            <a:r>
              <a:rPr lang="en-US" sz="2800" dirty="0" err="1" smtClean="0"/>
              <a:t>Energien</a:t>
            </a:r>
            <a:r>
              <a:rPr lang="en-US" sz="2800" dirty="0" smtClean="0"/>
              <a:t> </a:t>
            </a:r>
            <a:r>
              <a:rPr lang="en-US" sz="2800" dirty="0" err="1" smtClean="0"/>
              <a:t>stiger</a:t>
            </a:r>
            <a:r>
              <a:rPr lang="en-US" sz="2800" dirty="0" smtClean="0"/>
              <a:t>, </a:t>
            </a:r>
            <a:r>
              <a:rPr lang="en-US" sz="2800" dirty="0" err="1" smtClean="0"/>
              <a:t>når</a:t>
            </a:r>
            <a:r>
              <a:rPr lang="en-US" sz="2800" dirty="0" smtClean="0"/>
              <a:t> </a:t>
            </a:r>
            <a:r>
              <a:rPr lang="en-US" sz="2800" dirty="0" err="1" smtClean="0"/>
              <a:t>frekvensen</a:t>
            </a:r>
            <a:r>
              <a:rPr lang="en-US" sz="2800" dirty="0" smtClean="0"/>
              <a:t> </a:t>
            </a:r>
            <a:r>
              <a:rPr lang="en-US" sz="2800" dirty="0" err="1" smtClean="0"/>
              <a:t>stiger</a:t>
            </a:r>
            <a:endParaRPr lang="en-US" sz="2800" dirty="0" smtClean="0"/>
          </a:p>
          <a:p>
            <a:r>
              <a:rPr lang="en-US" sz="2800" dirty="0" err="1" smtClean="0"/>
              <a:t>Farven</a:t>
            </a:r>
            <a:r>
              <a:rPr lang="en-US" sz="2800" dirty="0" smtClean="0"/>
              <a:t> </a:t>
            </a:r>
            <a:r>
              <a:rPr lang="en-US" sz="2800" dirty="0" err="1" smtClean="0"/>
              <a:t>afhænger</a:t>
            </a:r>
            <a:r>
              <a:rPr lang="en-US" sz="2800" dirty="0" smtClean="0"/>
              <a:t> </a:t>
            </a:r>
            <a:r>
              <a:rPr lang="en-US" sz="2800" dirty="0" err="1" smtClean="0"/>
              <a:t>af</a:t>
            </a:r>
            <a:r>
              <a:rPr lang="en-US" sz="2800" dirty="0" smtClean="0"/>
              <a:t> </a:t>
            </a:r>
            <a:r>
              <a:rPr lang="en-US" sz="2800" dirty="0" err="1" smtClean="0"/>
              <a:t>frekvensen</a:t>
            </a:r>
            <a:endParaRPr lang="en-US" sz="2800" dirty="0" smtClean="0"/>
          </a:p>
          <a:p>
            <a:r>
              <a:rPr lang="en-US" sz="2800" dirty="0" err="1" smtClean="0"/>
              <a:t>Bølgelængden</a:t>
            </a:r>
            <a:r>
              <a:rPr lang="en-US" sz="2800" dirty="0" smtClean="0"/>
              <a:t> </a:t>
            </a:r>
            <a:r>
              <a:rPr lang="en-US" sz="2800" dirty="0" err="1" smtClean="0"/>
              <a:t>bliver</a:t>
            </a:r>
            <a:r>
              <a:rPr lang="en-US" sz="2800" dirty="0" smtClean="0"/>
              <a:t> </a:t>
            </a:r>
            <a:r>
              <a:rPr lang="en-US" sz="2800" dirty="0" err="1" smtClean="0"/>
              <a:t>kortere</a:t>
            </a:r>
            <a:r>
              <a:rPr lang="en-US" sz="2800" dirty="0" smtClean="0"/>
              <a:t>, </a:t>
            </a:r>
            <a:r>
              <a:rPr lang="en-US" sz="2800" dirty="0" err="1" smtClean="0"/>
              <a:t>når</a:t>
            </a:r>
            <a:r>
              <a:rPr lang="en-US" sz="2800" dirty="0" smtClean="0"/>
              <a:t> </a:t>
            </a:r>
            <a:r>
              <a:rPr lang="en-US" sz="2800" dirty="0" err="1" smtClean="0"/>
              <a:t>frekvensen</a:t>
            </a:r>
            <a:r>
              <a:rPr lang="en-US" sz="2800" dirty="0" smtClean="0"/>
              <a:t> </a:t>
            </a:r>
            <a:r>
              <a:rPr lang="en-US" sz="2800" dirty="0" err="1" smtClean="0"/>
              <a:t>går</a:t>
            </a:r>
            <a:r>
              <a:rPr lang="en-US" sz="2800" dirty="0" smtClean="0"/>
              <a:t> op</a:t>
            </a:r>
            <a:endParaRPr lang="en-US" sz="2800" dirty="0"/>
          </a:p>
        </p:txBody>
      </p:sp>
    </p:spTree>
    <p:extLst>
      <p:ext uri="{BB962C8B-B14F-4D97-AF65-F5344CB8AC3E}">
        <p14:creationId xmlns:p14="http://schemas.microsoft.com/office/powerpoint/2010/main" val="45376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err="1" smtClean="0"/>
              <a:t>Lysets</a:t>
            </a:r>
            <a:r>
              <a:rPr lang="en-US" dirty="0" smtClean="0"/>
              <a:t> </a:t>
            </a:r>
            <a:r>
              <a:rPr lang="en-US" dirty="0" err="1" smtClean="0"/>
              <a:t>hastighed</a:t>
            </a:r>
            <a:endParaRPr lang="en-US" dirty="0"/>
          </a:p>
        </p:txBody>
      </p:sp>
      <p:sp>
        <p:nvSpPr>
          <p:cNvPr id="8195" name="Rectangle 3"/>
          <p:cNvSpPr>
            <a:spLocks noGrp="1" noChangeArrowheads="1"/>
          </p:cNvSpPr>
          <p:nvPr>
            <p:ph type="body" idx="1"/>
          </p:nvPr>
        </p:nvSpPr>
        <p:spPr/>
        <p:txBody>
          <a:bodyPr/>
          <a:lstStyle/>
          <a:p>
            <a:r>
              <a:rPr lang="en-US" dirty="0" err="1" smtClean="0"/>
              <a:t>Lyset</a:t>
            </a:r>
            <a:r>
              <a:rPr lang="en-US" dirty="0" smtClean="0"/>
              <a:t> </a:t>
            </a:r>
            <a:r>
              <a:rPr lang="en-US" dirty="0" err="1" smtClean="0"/>
              <a:t>hastighed</a:t>
            </a:r>
            <a:r>
              <a:rPr lang="en-US" dirty="0" smtClean="0"/>
              <a:t> </a:t>
            </a:r>
            <a:r>
              <a:rPr lang="en-US" dirty="0" err="1" smtClean="0"/>
              <a:t>er</a:t>
            </a:r>
            <a:r>
              <a:rPr lang="en-US" dirty="0" smtClean="0"/>
              <a:t> 300,000,000 meters/second</a:t>
            </a:r>
          </a:p>
          <a:p>
            <a:r>
              <a:rPr lang="en-US" dirty="0" err="1" smtClean="0"/>
              <a:t>Det</a:t>
            </a:r>
            <a:r>
              <a:rPr lang="en-US" dirty="0" smtClean="0"/>
              <a:t> </a:t>
            </a:r>
            <a:r>
              <a:rPr lang="en-US" dirty="0" err="1" smtClean="0"/>
              <a:t>tager</a:t>
            </a:r>
            <a:r>
              <a:rPr lang="en-US" dirty="0" smtClean="0"/>
              <a:t> 8 min. for en </a:t>
            </a:r>
            <a:r>
              <a:rPr lang="en-US" dirty="0" err="1" smtClean="0"/>
              <a:t>lysbølge</a:t>
            </a:r>
            <a:r>
              <a:rPr lang="en-US" dirty="0" smtClean="0"/>
              <a:t> </a:t>
            </a:r>
            <a:r>
              <a:rPr lang="en-US" dirty="0" err="1" smtClean="0"/>
              <a:t>eller</a:t>
            </a:r>
            <a:r>
              <a:rPr lang="en-US" dirty="0" smtClean="0"/>
              <a:t> en </a:t>
            </a:r>
            <a:r>
              <a:rPr lang="en-US" dirty="0" err="1" smtClean="0"/>
              <a:t>foton</a:t>
            </a:r>
            <a:r>
              <a:rPr lang="en-US" dirty="0" smtClean="0"/>
              <a:t>, at </a:t>
            </a:r>
            <a:r>
              <a:rPr lang="en-US" dirty="0" err="1" smtClean="0"/>
              <a:t>når</a:t>
            </a:r>
            <a:r>
              <a:rPr lang="en-US" dirty="0" smtClean="0"/>
              <a:t> Jorden </a:t>
            </a:r>
            <a:r>
              <a:rPr lang="en-US" dirty="0" err="1" smtClean="0"/>
              <a:t>fra</a:t>
            </a:r>
            <a:r>
              <a:rPr lang="en-US" dirty="0" smtClean="0"/>
              <a:t> </a:t>
            </a:r>
            <a:r>
              <a:rPr lang="en-US" dirty="0" err="1" smtClean="0"/>
              <a:t>solen</a:t>
            </a:r>
            <a:r>
              <a:rPr lang="en-US" dirty="0" smtClean="0"/>
              <a:t>.</a:t>
            </a:r>
          </a:p>
          <a:p>
            <a:r>
              <a:rPr lang="en-US" dirty="0" smtClean="0"/>
              <a:t>Vi </a:t>
            </a:r>
            <a:r>
              <a:rPr lang="en-US" dirty="0" err="1" smtClean="0"/>
              <a:t>ser</a:t>
            </a:r>
            <a:r>
              <a:rPr lang="en-US" dirty="0" smtClean="0"/>
              <a:t> </a:t>
            </a:r>
            <a:r>
              <a:rPr lang="en-US" dirty="0" err="1" smtClean="0"/>
              <a:t>månen</a:t>
            </a:r>
            <a:r>
              <a:rPr lang="en-US" dirty="0" smtClean="0"/>
              <a:t>, </a:t>
            </a:r>
            <a:r>
              <a:rPr lang="en-US" dirty="0" err="1" smtClean="0"/>
              <a:t>fordi</a:t>
            </a:r>
            <a:r>
              <a:rPr lang="en-US" dirty="0" smtClean="0"/>
              <a:t> den </a:t>
            </a:r>
            <a:r>
              <a:rPr lang="en-US" dirty="0" err="1" smtClean="0"/>
              <a:t>reflekterer</a:t>
            </a:r>
            <a:r>
              <a:rPr lang="en-US" dirty="0" smtClean="0"/>
              <a:t> </a:t>
            </a:r>
            <a:r>
              <a:rPr lang="en-US" dirty="0" err="1" smtClean="0"/>
              <a:t>solens</a:t>
            </a:r>
            <a:r>
              <a:rPr lang="en-US" dirty="0" smtClean="0"/>
              <a:t> </a:t>
            </a:r>
            <a:r>
              <a:rPr lang="en-US" dirty="0" err="1" smtClean="0"/>
              <a:t>lys</a:t>
            </a:r>
            <a:r>
              <a:rPr lang="en-US" dirty="0" smtClean="0"/>
              <a:t>.</a:t>
            </a:r>
          </a:p>
          <a:p>
            <a:r>
              <a:rPr lang="en-US" dirty="0" err="1" smtClean="0"/>
              <a:t>Det</a:t>
            </a:r>
            <a:r>
              <a:rPr lang="en-US" dirty="0" smtClean="0"/>
              <a:t> </a:t>
            </a:r>
            <a:r>
              <a:rPr lang="en-US" dirty="0" err="1" smtClean="0"/>
              <a:t>tager</a:t>
            </a:r>
            <a:r>
              <a:rPr lang="en-US" dirty="0" smtClean="0"/>
              <a:t> 1 </a:t>
            </a:r>
            <a:r>
              <a:rPr lang="en-US" dirty="0" err="1" smtClean="0"/>
              <a:t>sekund</a:t>
            </a:r>
            <a:r>
              <a:rPr lang="en-US" dirty="0"/>
              <a:t> </a:t>
            </a:r>
            <a:r>
              <a:rPr lang="en-US" dirty="0" smtClean="0"/>
              <a:t>for </a:t>
            </a:r>
            <a:r>
              <a:rPr lang="en-US" dirty="0" err="1" smtClean="0"/>
              <a:t>lyset</a:t>
            </a:r>
            <a:r>
              <a:rPr lang="en-US" dirty="0" smtClean="0"/>
              <a:t> at </a:t>
            </a:r>
            <a:r>
              <a:rPr lang="en-US" dirty="0" err="1" smtClean="0"/>
              <a:t>blive</a:t>
            </a:r>
            <a:r>
              <a:rPr lang="en-US" dirty="0" smtClean="0"/>
              <a:t> </a:t>
            </a:r>
            <a:r>
              <a:rPr lang="en-US" dirty="0" err="1" smtClean="0"/>
              <a:t>reflekteret</a:t>
            </a:r>
            <a:r>
              <a:rPr lang="en-US" dirty="0" smtClean="0"/>
              <a:t> </a:t>
            </a:r>
            <a:r>
              <a:rPr lang="en-US" dirty="0" err="1" smtClean="0"/>
              <a:t>fra</a:t>
            </a:r>
            <a:r>
              <a:rPr lang="en-US" dirty="0" smtClean="0"/>
              <a:t> </a:t>
            </a:r>
            <a:r>
              <a:rPr lang="en-US" dirty="0" err="1" smtClean="0"/>
              <a:t>månen</a:t>
            </a:r>
            <a:r>
              <a:rPr lang="en-US" dirty="0" smtClean="0"/>
              <a:t> </a:t>
            </a:r>
            <a:r>
              <a:rPr lang="en-US" dirty="0" err="1" smtClean="0"/>
              <a:t>ned</a:t>
            </a:r>
            <a:r>
              <a:rPr lang="en-US" dirty="0" smtClean="0"/>
              <a:t> </a:t>
            </a:r>
            <a:r>
              <a:rPr lang="en-US" dirty="0" err="1" smtClean="0"/>
              <a:t>til</a:t>
            </a:r>
            <a:r>
              <a:rPr lang="en-US" dirty="0" smtClean="0"/>
              <a:t> </a:t>
            </a:r>
            <a:r>
              <a:rPr lang="en-US" dirty="0" err="1" smtClean="0"/>
              <a:t>jorden</a:t>
            </a:r>
            <a:endParaRPr lang="en-US" dirty="0"/>
          </a:p>
        </p:txBody>
      </p:sp>
    </p:spTree>
    <p:extLst>
      <p:ext uri="{BB962C8B-B14F-4D97-AF65-F5344CB8AC3E}">
        <p14:creationId xmlns:p14="http://schemas.microsoft.com/office/powerpoint/2010/main" val="24560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fade">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fade">
                                      <p:cBhvr>
                                        <p:cTn id="22"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Lys </a:t>
            </a:r>
            <a:r>
              <a:rPr lang="en-US" dirty="0" err="1" smtClean="0"/>
              <a:t>og</a:t>
            </a:r>
            <a:r>
              <a:rPr lang="en-US" dirty="0" smtClean="0"/>
              <a:t> </a:t>
            </a:r>
            <a:r>
              <a:rPr lang="en-US" dirty="0" err="1" smtClean="0"/>
              <a:t>Stof</a:t>
            </a:r>
            <a:endParaRPr lang="en-US" dirty="0"/>
          </a:p>
        </p:txBody>
      </p:sp>
      <p:sp>
        <p:nvSpPr>
          <p:cNvPr id="9219" name="Rectangle 3"/>
          <p:cNvSpPr>
            <a:spLocks noGrp="1" noChangeArrowheads="1"/>
          </p:cNvSpPr>
          <p:nvPr>
            <p:ph type="body" idx="1"/>
          </p:nvPr>
        </p:nvSpPr>
        <p:spPr/>
        <p:txBody>
          <a:bodyPr/>
          <a:lstStyle/>
          <a:p>
            <a:r>
              <a:rPr lang="en-US" sz="2800" dirty="0" err="1" smtClean="0"/>
              <a:t>Når</a:t>
            </a:r>
            <a:r>
              <a:rPr lang="en-US" sz="2800" dirty="0" smtClean="0"/>
              <a:t> </a:t>
            </a:r>
            <a:r>
              <a:rPr lang="en-US" sz="2800" dirty="0" err="1" smtClean="0"/>
              <a:t>lys</a:t>
            </a:r>
            <a:r>
              <a:rPr lang="en-US" sz="2800" dirty="0" smtClean="0"/>
              <a:t> rammer </a:t>
            </a:r>
            <a:r>
              <a:rPr lang="en-US" sz="2800" dirty="0" err="1" smtClean="0"/>
              <a:t>noget</a:t>
            </a:r>
            <a:r>
              <a:rPr lang="en-US" sz="2800" dirty="0" smtClean="0"/>
              <a:t> (</a:t>
            </a:r>
            <a:r>
              <a:rPr lang="en-US" sz="2800" dirty="0" err="1" smtClean="0"/>
              <a:t>luft</a:t>
            </a:r>
            <a:r>
              <a:rPr lang="en-US" sz="2800" dirty="0" smtClean="0"/>
              <a:t>, </a:t>
            </a:r>
            <a:r>
              <a:rPr lang="en-US" sz="2800" dirty="0" err="1" smtClean="0"/>
              <a:t>glas</a:t>
            </a:r>
            <a:r>
              <a:rPr lang="en-US" sz="2800" dirty="0" smtClean="0"/>
              <a:t>, en </a:t>
            </a:r>
            <a:r>
              <a:rPr lang="en-US" sz="2800" dirty="0" err="1" smtClean="0"/>
              <a:t>grøn</a:t>
            </a:r>
            <a:r>
              <a:rPr lang="en-US" sz="2800" dirty="0" smtClean="0"/>
              <a:t> </a:t>
            </a:r>
            <a:r>
              <a:rPr lang="en-US" sz="2800" dirty="0" err="1" smtClean="0"/>
              <a:t>væg</a:t>
            </a:r>
            <a:r>
              <a:rPr lang="en-US" sz="2800" dirty="0" smtClean="0"/>
              <a:t>, en sort </a:t>
            </a:r>
            <a:r>
              <a:rPr lang="en-US" sz="2800" dirty="0" err="1" smtClean="0"/>
              <a:t>trøje</a:t>
            </a:r>
            <a:r>
              <a:rPr lang="en-US" sz="2800" dirty="0" smtClean="0"/>
              <a:t>), </a:t>
            </a:r>
            <a:r>
              <a:rPr lang="en-US" sz="2800" dirty="0" err="1" smtClean="0"/>
              <a:t>så</a:t>
            </a:r>
            <a:r>
              <a:rPr lang="en-US" sz="2800" dirty="0" smtClean="0"/>
              <a:t> </a:t>
            </a:r>
            <a:r>
              <a:rPr lang="en-US" sz="2800" dirty="0" err="1" smtClean="0"/>
              <a:t>må</a:t>
            </a:r>
            <a:r>
              <a:rPr lang="en-US" sz="2800" dirty="0" smtClean="0"/>
              <a:t> </a:t>
            </a:r>
            <a:r>
              <a:rPr lang="en-US" sz="2800" dirty="0" err="1" smtClean="0"/>
              <a:t>det</a:t>
            </a:r>
            <a:r>
              <a:rPr lang="en-US" sz="2800" dirty="0"/>
              <a:t> </a:t>
            </a:r>
            <a:r>
              <a:rPr lang="en-US" sz="2800" dirty="0" err="1" smtClean="0"/>
              <a:t>være</a:t>
            </a:r>
            <a:endParaRPr lang="en-US" sz="2800" dirty="0" smtClean="0"/>
          </a:p>
          <a:p>
            <a:r>
              <a:rPr lang="en-US" sz="2800" dirty="0" err="1" smtClean="0"/>
              <a:t>Gået</a:t>
            </a:r>
            <a:r>
              <a:rPr lang="en-US" sz="2800" dirty="0" smtClean="0"/>
              <a:t> </a:t>
            </a:r>
            <a:r>
              <a:rPr lang="en-US" sz="2800" dirty="0" err="1" smtClean="0"/>
              <a:t>igennem</a:t>
            </a:r>
            <a:r>
              <a:rPr lang="en-US" sz="2800" dirty="0" smtClean="0"/>
              <a:t>, </a:t>
            </a:r>
            <a:r>
              <a:rPr lang="en-US" sz="2800" dirty="0" err="1" smtClean="0"/>
              <a:t>hvis</a:t>
            </a:r>
            <a:r>
              <a:rPr lang="en-US" sz="2800" dirty="0" smtClean="0"/>
              <a:t> </a:t>
            </a:r>
            <a:r>
              <a:rPr lang="en-US" sz="2800" dirty="0" err="1" smtClean="0"/>
              <a:t>stoffet</a:t>
            </a:r>
            <a:r>
              <a:rPr lang="en-US" sz="2800" dirty="0" smtClean="0"/>
              <a:t> </a:t>
            </a:r>
            <a:r>
              <a:rPr lang="en-US" sz="2800" dirty="0" err="1" smtClean="0"/>
              <a:t>er</a:t>
            </a:r>
            <a:r>
              <a:rPr lang="en-US" sz="2800" dirty="0" smtClean="0"/>
              <a:t> </a:t>
            </a:r>
            <a:r>
              <a:rPr lang="en-US" sz="2800" dirty="0" err="1" smtClean="0"/>
              <a:t>gennemsigtigt</a:t>
            </a:r>
            <a:endParaRPr lang="en-US" sz="2800" dirty="0" smtClean="0"/>
          </a:p>
          <a:p>
            <a:r>
              <a:rPr lang="en-US" sz="2800" dirty="0" err="1" smtClean="0"/>
              <a:t>Reflekteret</a:t>
            </a:r>
            <a:r>
              <a:rPr lang="en-US" sz="2800" dirty="0"/>
              <a:t> </a:t>
            </a:r>
            <a:r>
              <a:rPr lang="en-US" sz="2800" dirty="0" err="1" smtClean="0"/>
              <a:t>eller</a:t>
            </a:r>
            <a:r>
              <a:rPr lang="en-US" sz="2800" dirty="0" smtClean="0"/>
              <a:t> </a:t>
            </a:r>
            <a:r>
              <a:rPr lang="en-US" sz="2800" dirty="0" err="1" smtClean="0"/>
              <a:t>spredt</a:t>
            </a:r>
            <a:r>
              <a:rPr lang="en-US" sz="2800" dirty="0" smtClean="0"/>
              <a:t>, </a:t>
            </a:r>
            <a:r>
              <a:rPr lang="en-US" sz="2800" dirty="0" err="1" smtClean="0"/>
              <a:t>spejl</a:t>
            </a:r>
            <a:r>
              <a:rPr lang="en-US" sz="2800" dirty="0" smtClean="0"/>
              <a:t> </a:t>
            </a:r>
            <a:r>
              <a:rPr lang="en-US" sz="2800" dirty="0" err="1" smtClean="0"/>
              <a:t>eller</a:t>
            </a:r>
            <a:r>
              <a:rPr lang="en-US" sz="2800" dirty="0" smtClean="0"/>
              <a:t> </a:t>
            </a:r>
            <a:r>
              <a:rPr lang="en-US" sz="2800" dirty="0" err="1" smtClean="0"/>
              <a:t>regndråbe</a:t>
            </a:r>
            <a:endParaRPr lang="en-US" sz="2800" dirty="0" smtClean="0"/>
          </a:p>
          <a:p>
            <a:r>
              <a:rPr lang="en-US" sz="2800" dirty="0" err="1" smtClean="0"/>
              <a:t>Absorberet</a:t>
            </a:r>
            <a:r>
              <a:rPr lang="en-US" sz="2800" dirty="0" smtClean="0"/>
              <a:t> (I </a:t>
            </a:r>
            <a:r>
              <a:rPr lang="en-US" sz="2800" dirty="0" err="1" smtClean="0"/>
              <a:t>f.x</a:t>
            </a:r>
            <a:r>
              <a:rPr lang="en-US" sz="2800" dirty="0" smtClean="0"/>
              <a:t>. en sort </a:t>
            </a:r>
            <a:r>
              <a:rPr lang="en-US" sz="2800" dirty="0" err="1" smtClean="0"/>
              <a:t>kjolde</a:t>
            </a:r>
            <a:r>
              <a:rPr lang="en-US" sz="2800" dirty="0" smtClean="0"/>
              <a:t>)</a:t>
            </a:r>
          </a:p>
          <a:p>
            <a:r>
              <a:rPr lang="en-US" sz="2800" dirty="0" smtClean="0"/>
              <a:t>Often </a:t>
            </a:r>
            <a:r>
              <a:rPr lang="en-US" sz="2800" dirty="0" err="1" smtClean="0"/>
              <a:t>i</a:t>
            </a:r>
            <a:r>
              <a:rPr lang="en-US" sz="2800" dirty="0" smtClean="0"/>
              <a:t> en </a:t>
            </a:r>
            <a:r>
              <a:rPr lang="en-US" sz="2800" dirty="0" err="1" smtClean="0"/>
              <a:t>eller</a:t>
            </a:r>
            <a:r>
              <a:rPr lang="en-US" sz="2800" dirty="0" smtClean="0"/>
              <a:t> </a:t>
            </a:r>
            <a:r>
              <a:rPr lang="en-US" sz="2800" dirty="0" err="1" smtClean="0"/>
              <a:t>anden</a:t>
            </a:r>
            <a:r>
              <a:rPr lang="en-US" sz="2800" dirty="0" smtClean="0"/>
              <a:t> form for </a:t>
            </a:r>
            <a:r>
              <a:rPr lang="en-US" sz="2800" dirty="0" err="1"/>
              <a:t>k</a:t>
            </a:r>
            <a:r>
              <a:rPr lang="en-US" sz="2800" dirty="0" err="1" smtClean="0"/>
              <a:t>ombination,tænk</a:t>
            </a:r>
            <a:r>
              <a:rPr lang="en-US" sz="2800" dirty="0" smtClean="0"/>
              <a:t> </a:t>
            </a:r>
            <a:r>
              <a:rPr lang="en-US" sz="2800" dirty="0" err="1" smtClean="0"/>
              <a:t>på</a:t>
            </a:r>
            <a:r>
              <a:rPr lang="en-US" sz="2800" dirty="0" smtClean="0"/>
              <a:t> et </a:t>
            </a:r>
            <a:r>
              <a:rPr lang="en-US" sz="2800" dirty="0" err="1" smtClean="0"/>
              <a:t>papir</a:t>
            </a:r>
            <a:r>
              <a:rPr lang="en-US" sz="2800" dirty="0" smtClean="0"/>
              <a:t>, du </a:t>
            </a:r>
            <a:r>
              <a:rPr lang="en-US" sz="2800" dirty="0" err="1" smtClean="0"/>
              <a:t>kan</a:t>
            </a:r>
            <a:r>
              <a:rPr lang="en-US" sz="2800" dirty="0" smtClean="0"/>
              <a:t> se </a:t>
            </a:r>
            <a:r>
              <a:rPr lang="en-US" sz="2800" dirty="0" err="1" smtClean="0"/>
              <a:t>lidt</a:t>
            </a:r>
            <a:r>
              <a:rPr lang="en-US" sz="2800" dirty="0" smtClean="0"/>
              <a:t> </a:t>
            </a:r>
            <a:r>
              <a:rPr lang="en-US" sz="2800" dirty="0" err="1" smtClean="0"/>
              <a:t>igennem</a:t>
            </a:r>
            <a:r>
              <a:rPr lang="en-US" sz="2800" dirty="0" smtClean="0"/>
              <a:t>, </a:t>
            </a:r>
            <a:r>
              <a:rPr lang="en-US" sz="2800" dirty="0" err="1" smtClean="0"/>
              <a:t>det</a:t>
            </a:r>
            <a:r>
              <a:rPr lang="en-US" sz="2800" dirty="0" smtClean="0"/>
              <a:t> </a:t>
            </a:r>
            <a:r>
              <a:rPr lang="en-US" sz="2800" dirty="0" err="1" smtClean="0"/>
              <a:t>kan</a:t>
            </a:r>
            <a:r>
              <a:rPr lang="en-US" sz="2800" dirty="0" smtClean="0"/>
              <a:t> </a:t>
            </a:r>
            <a:r>
              <a:rPr lang="en-US" sz="2800" dirty="0" err="1" smtClean="0"/>
              <a:t>reflektere</a:t>
            </a:r>
            <a:r>
              <a:rPr lang="en-US" sz="2800" dirty="0" smtClean="0"/>
              <a:t>, sort print </a:t>
            </a:r>
            <a:r>
              <a:rPr lang="en-US" sz="2800" dirty="0" err="1" smtClean="0"/>
              <a:t>absorberer</a:t>
            </a:r>
            <a:r>
              <a:rPr lang="en-US" sz="2800" dirty="0" smtClean="0"/>
              <a:t>.</a:t>
            </a:r>
            <a:endParaRPr lang="en-US" sz="2800" dirty="0"/>
          </a:p>
        </p:txBody>
      </p:sp>
    </p:spTree>
    <p:extLst>
      <p:ext uri="{BB962C8B-B14F-4D97-AF65-F5344CB8AC3E}">
        <p14:creationId xmlns:p14="http://schemas.microsoft.com/office/powerpoint/2010/main" val="386850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Rectangle 8"/>
          <p:cNvSpPr>
            <a:spLocks noChangeArrowheads="1"/>
          </p:cNvSpPr>
          <p:nvPr/>
        </p:nvSpPr>
        <p:spPr bwMode="auto">
          <a:xfrm>
            <a:off x="0" y="1993900"/>
            <a:ext cx="914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latin typeface="Times New Roman" panose="02020603050405020304" pitchFamily="18" charset="0"/>
                <a:cs typeface="Times New Roman" panose="02020603050405020304" pitchFamily="18" charset="0"/>
              </a:rPr>
              <a:t> </a:t>
            </a:r>
            <a:endParaRPr lang="en-US" sz="1200">
              <a:latin typeface="Times New Roman" panose="02020603050405020304" pitchFamily="18" charset="0"/>
              <a:cs typeface="Times New Roman" panose="02020603050405020304" pitchFamily="18" charset="0"/>
            </a:endParaRPr>
          </a:p>
          <a:p>
            <a:pPr eaLnBrk="0" hangingPunct="0"/>
            <a:r>
              <a:rPr lang="en-US" sz="1600">
                <a:latin typeface="Times New Roman" panose="02020603050405020304" pitchFamily="18" charset="0"/>
                <a:cs typeface="Times New Roman" panose="02020603050405020304" pitchFamily="18" charset="0"/>
              </a:rPr>
              <a:t> </a:t>
            </a:r>
            <a:endParaRPr lang="en-US" sz="1200">
              <a:latin typeface="Times New Roman" panose="02020603050405020304" pitchFamily="18" charset="0"/>
              <a:cs typeface="Times New Roman" panose="02020603050405020304" pitchFamily="18" charset="0"/>
            </a:endParaRPr>
          </a:p>
          <a:p>
            <a:pPr eaLnBrk="0" hangingPunct="0"/>
            <a:r>
              <a:rPr lang="en-US" sz="1200">
                <a:latin typeface="Times New Roman" panose="02020603050405020304" pitchFamily="18" charset="0"/>
                <a:cs typeface="Times New Roman" panose="02020603050405020304" pitchFamily="18" charset="0"/>
              </a:rPr>
              <a:t> </a:t>
            </a:r>
          </a:p>
          <a:p>
            <a:pPr eaLnBrk="0" hangingPunct="0"/>
            <a:r>
              <a:rPr lang="en-US" sz="1200">
                <a:latin typeface="Times New Roman" panose="02020603050405020304" pitchFamily="18" charset="0"/>
                <a:cs typeface="Times New Roman" panose="02020603050405020304" pitchFamily="18" charset="0"/>
              </a:rPr>
              <a:t> </a:t>
            </a:r>
          </a:p>
          <a:p>
            <a:pPr eaLnBrk="0" hangingPunct="0"/>
            <a:r>
              <a:rPr lang="en-US" sz="1200">
                <a:latin typeface="Times New Roman" panose="02020603050405020304" pitchFamily="18" charset="0"/>
                <a:cs typeface="Times New Roman" panose="02020603050405020304" pitchFamily="18" charset="0"/>
              </a:rPr>
              <a:t> </a:t>
            </a:r>
          </a:p>
          <a:p>
            <a:pPr eaLnBrk="0" hangingPunct="0"/>
            <a:r>
              <a:rPr lang="en-US" sz="1200">
                <a:latin typeface="Times New Roman" panose="02020603050405020304" pitchFamily="18" charset="0"/>
                <a:cs typeface="Times New Roman" panose="02020603050405020304" pitchFamily="18" charset="0"/>
              </a:rPr>
              <a:t> </a:t>
            </a:r>
          </a:p>
          <a:p>
            <a:pPr eaLnBrk="0" hangingPunct="0"/>
            <a:endParaRPr lang="en-US" sz="2400">
              <a:latin typeface="Times New Roman" panose="02020603050405020304" pitchFamily="18" charset="0"/>
            </a:endParaRPr>
          </a:p>
        </p:txBody>
      </p:sp>
      <p:pic>
        <p:nvPicPr>
          <p:cNvPr id="13321" name="Picture 9" descr="light-arrow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85800"/>
            <a:ext cx="1343025" cy="1009650"/>
          </a:xfrm>
          <a:prstGeom prst="rect">
            <a:avLst/>
          </a:prstGeom>
          <a:noFill/>
          <a:extLst>
            <a:ext uri="{909E8E84-426E-40DD-AFC4-6F175D3DCCD1}">
              <a14:hiddenFill xmlns:a14="http://schemas.microsoft.com/office/drawing/2010/main">
                <a:solidFill>
                  <a:srgbClr val="FFFFFF"/>
                </a:solidFill>
              </a14:hiddenFill>
            </a:ext>
          </a:extLst>
        </p:spPr>
      </p:pic>
      <p:sp>
        <p:nvSpPr>
          <p:cNvPr id="13322" name="Rectangle 10"/>
          <p:cNvSpPr>
            <a:spLocks noChangeArrowheads="1"/>
          </p:cNvSpPr>
          <p:nvPr/>
        </p:nvSpPr>
        <p:spPr bwMode="auto">
          <a:xfrm>
            <a:off x="3810000" y="1219200"/>
            <a:ext cx="44958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err="1" smtClean="0">
                <a:latin typeface="Calibri" panose="020F0502020204030204" pitchFamily="34" charset="0"/>
                <a:cs typeface="Times New Roman" panose="02020603050405020304" pitchFamily="18" charset="0"/>
              </a:rPr>
              <a:t>Bølger</a:t>
            </a:r>
            <a:r>
              <a:rPr lang="en-US" sz="2800" dirty="0" smtClean="0">
                <a:latin typeface="Calibri" panose="020F0502020204030204" pitchFamily="34" charset="0"/>
                <a:cs typeface="Times New Roman" panose="02020603050405020304" pitchFamily="18" charset="0"/>
              </a:rPr>
              <a:t> </a:t>
            </a:r>
            <a:r>
              <a:rPr lang="en-US" sz="2800" dirty="0" err="1" smtClean="0">
                <a:latin typeface="Calibri" panose="020F0502020204030204" pitchFamily="34" charset="0"/>
                <a:cs typeface="Times New Roman" panose="02020603050405020304" pitchFamily="18" charset="0"/>
              </a:rPr>
              <a:t>Kan</a:t>
            </a:r>
            <a:r>
              <a:rPr lang="en-US" sz="2800" dirty="0" smtClean="0">
                <a:latin typeface="Calibri" panose="020F0502020204030204" pitchFamily="34" charset="0"/>
                <a:cs typeface="Times New Roman" panose="02020603050405020304" pitchFamily="18" charset="0"/>
              </a:rPr>
              <a:t> </a:t>
            </a:r>
            <a:r>
              <a:rPr lang="en-US" sz="2800" dirty="0" err="1" smtClean="0">
                <a:latin typeface="Calibri" panose="020F0502020204030204" pitchFamily="34" charset="0"/>
                <a:cs typeface="Times New Roman" panose="02020603050405020304" pitchFamily="18" charset="0"/>
              </a:rPr>
              <a:t>gå</a:t>
            </a:r>
            <a:r>
              <a:rPr lang="en-US" sz="2800" dirty="0" smtClean="0">
                <a:latin typeface="Calibri" panose="020F0502020204030204" pitchFamily="34" charset="0"/>
                <a:cs typeface="Times New Roman" panose="02020603050405020304" pitchFamily="18" charset="0"/>
              </a:rPr>
              <a:t> </a:t>
            </a:r>
            <a:r>
              <a:rPr lang="en-US" sz="2800" dirty="0" err="1" smtClean="0">
                <a:latin typeface="Calibri" panose="020F0502020204030204" pitchFamily="34" charset="0"/>
                <a:cs typeface="Times New Roman" panose="02020603050405020304" pitchFamily="18" charset="0"/>
              </a:rPr>
              <a:t>lige</a:t>
            </a:r>
            <a:r>
              <a:rPr lang="en-US" sz="2800" dirty="0" smtClean="0">
                <a:latin typeface="Calibri" panose="020F0502020204030204" pitchFamily="34" charset="0"/>
                <a:cs typeface="Times New Roman" panose="02020603050405020304" pitchFamily="18" charset="0"/>
              </a:rPr>
              <a:t> </a:t>
            </a:r>
            <a:r>
              <a:rPr lang="en-US" sz="2800" dirty="0" err="1">
                <a:latin typeface="Calibri" panose="020F0502020204030204" pitchFamily="34" charset="0"/>
                <a:cs typeface="Times New Roman" panose="02020603050405020304" pitchFamily="18" charset="0"/>
              </a:rPr>
              <a:t>igennem</a:t>
            </a:r>
            <a:endParaRPr lang="en-US" sz="2800" dirty="0">
              <a:latin typeface="Calibri" panose="020F0502020204030204" pitchFamily="34" charset="0"/>
              <a:cs typeface="Times New Roman" panose="02020603050405020304" pitchFamily="18" charset="0"/>
            </a:endParaRPr>
          </a:p>
          <a:p>
            <a:pPr eaLnBrk="0" hangingPunct="0"/>
            <a:endParaRPr lang="en-US" sz="4000" dirty="0">
              <a:latin typeface="Calibri" panose="020F0502020204030204" pitchFamily="34" charset="0"/>
            </a:endParaRPr>
          </a:p>
        </p:txBody>
      </p:sp>
      <p:pic>
        <p:nvPicPr>
          <p:cNvPr id="13323" name="Picture 11" descr="light-arro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572000"/>
            <a:ext cx="1343025" cy="685800"/>
          </a:xfrm>
          <a:prstGeom prst="rect">
            <a:avLst/>
          </a:prstGeom>
          <a:noFill/>
          <a:extLst>
            <a:ext uri="{909E8E84-426E-40DD-AFC4-6F175D3DCCD1}">
              <a14:hiddenFill xmlns:a14="http://schemas.microsoft.com/office/drawing/2010/main">
                <a:solidFill>
                  <a:srgbClr val="FFFFFF"/>
                </a:solidFill>
              </a14:hiddenFill>
            </a:ext>
          </a:extLst>
        </p:spPr>
      </p:pic>
      <p:sp>
        <p:nvSpPr>
          <p:cNvPr id="13324" name="Rectangle 12"/>
          <p:cNvSpPr>
            <a:spLocks noChangeArrowheads="1"/>
          </p:cNvSpPr>
          <p:nvPr/>
        </p:nvSpPr>
        <p:spPr bwMode="auto">
          <a:xfrm>
            <a:off x="3770744" y="4701752"/>
            <a:ext cx="512173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err="1">
                <a:latin typeface="Calibri" panose="020F0502020204030204" pitchFamily="34" charset="0"/>
                <a:cs typeface="Times New Roman" panose="02020603050405020304" pitchFamily="18" charset="0"/>
              </a:rPr>
              <a:t>Bølgerne</a:t>
            </a:r>
            <a:r>
              <a:rPr lang="en-US" sz="2800" dirty="0">
                <a:latin typeface="Calibri" panose="020F0502020204030204" pitchFamily="34" charset="0"/>
                <a:cs typeface="Times New Roman" panose="02020603050405020304" pitchFamily="18" charset="0"/>
              </a:rPr>
              <a:t> </a:t>
            </a:r>
            <a:r>
              <a:rPr lang="en-US" sz="2800" dirty="0" err="1">
                <a:latin typeface="Calibri" panose="020F0502020204030204" pitchFamily="34" charset="0"/>
                <a:cs typeface="Times New Roman" panose="02020603050405020304" pitchFamily="18" charset="0"/>
              </a:rPr>
              <a:t>kan</a:t>
            </a:r>
            <a:r>
              <a:rPr lang="en-US" sz="2800" dirty="0">
                <a:latin typeface="Calibri" panose="020F0502020204030204" pitchFamily="34" charset="0"/>
                <a:cs typeface="Times New Roman" panose="02020603050405020304" pitchFamily="18" charset="0"/>
              </a:rPr>
              <a:t> </a:t>
            </a:r>
            <a:r>
              <a:rPr lang="en-US" sz="2800" dirty="0" err="1">
                <a:latin typeface="Calibri" panose="020F0502020204030204" pitchFamily="34" charset="0"/>
                <a:cs typeface="Times New Roman" panose="02020603050405020304" pitchFamily="18" charset="0"/>
              </a:rPr>
              <a:t>blive</a:t>
            </a:r>
            <a:r>
              <a:rPr lang="en-US" sz="2800" dirty="0">
                <a:latin typeface="Calibri" panose="020F0502020204030204" pitchFamily="34" charset="0"/>
                <a:cs typeface="Times New Roman" panose="02020603050405020304" pitchFamily="18" charset="0"/>
              </a:rPr>
              <a:t> </a:t>
            </a:r>
            <a:r>
              <a:rPr lang="en-US" sz="2800" dirty="0" err="1">
                <a:latin typeface="Calibri" panose="020F0502020204030204" pitchFamily="34" charset="0"/>
                <a:cs typeface="Times New Roman" panose="02020603050405020304" pitchFamily="18" charset="0"/>
              </a:rPr>
              <a:t>absorberet</a:t>
            </a:r>
            <a:endParaRPr lang="en-US" sz="2800" dirty="0">
              <a:latin typeface="Calibri" panose="020F0502020204030204" pitchFamily="34" charset="0"/>
              <a:cs typeface="Times New Roman" panose="02020603050405020304" pitchFamily="18" charset="0"/>
            </a:endParaRPr>
          </a:p>
          <a:p>
            <a:pPr eaLnBrk="0" hangingPunct="0"/>
            <a:endParaRPr lang="en-US" sz="2400" dirty="0">
              <a:latin typeface="Times New Roman" panose="02020603050405020304" pitchFamily="18" charset="0"/>
            </a:endParaRPr>
          </a:p>
        </p:txBody>
      </p:sp>
      <p:pic>
        <p:nvPicPr>
          <p:cNvPr id="13325" name="Picture 13" descr="light-arrow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209800"/>
            <a:ext cx="1343025" cy="666750"/>
          </a:xfrm>
          <a:prstGeom prst="rect">
            <a:avLst/>
          </a:prstGeom>
          <a:noFill/>
          <a:extLst>
            <a:ext uri="{909E8E84-426E-40DD-AFC4-6F175D3DCCD1}">
              <a14:hiddenFill xmlns:a14="http://schemas.microsoft.com/office/drawing/2010/main">
                <a:solidFill>
                  <a:srgbClr val="FFFFFF"/>
                </a:solidFill>
              </a14:hiddenFill>
            </a:ext>
          </a:extLst>
        </p:spPr>
      </p:pic>
      <p:sp>
        <p:nvSpPr>
          <p:cNvPr id="13326" name="Rectangle 14"/>
          <p:cNvSpPr>
            <a:spLocks noChangeArrowheads="1"/>
          </p:cNvSpPr>
          <p:nvPr/>
        </p:nvSpPr>
        <p:spPr bwMode="auto">
          <a:xfrm>
            <a:off x="3776840" y="2292278"/>
            <a:ext cx="48768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a:latin typeface="Calibri" panose="020F0502020204030204" pitchFamily="34" charset="0"/>
                <a:cs typeface="Times New Roman" panose="02020603050405020304" pitchFamily="18" charset="0"/>
              </a:rPr>
              <a:t> </a:t>
            </a:r>
            <a:r>
              <a:rPr lang="en-US" sz="2800" dirty="0" err="1" smtClean="0">
                <a:latin typeface="Calibri" panose="020F0502020204030204" pitchFamily="34" charset="0"/>
                <a:cs typeface="Times New Roman" panose="02020603050405020304" pitchFamily="18" charset="0"/>
              </a:rPr>
              <a:t>Bølger</a:t>
            </a:r>
            <a:r>
              <a:rPr lang="en-US" sz="2800" dirty="0" smtClean="0">
                <a:latin typeface="Calibri" panose="020F0502020204030204" pitchFamily="34" charset="0"/>
                <a:cs typeface="Times New Roman" panose="02020603050405020304" pitchFamily="18" charset="0"/>
              </a:rPr>
              <a:t> </a:t>
            </a:r>
            <a:r>
              <a:rPr lang="en-US" sz="2800" dirty="0" err="1">
                <a:latin typeface="Calibri" panose="020F0502020204030204" pitchFamily="34" charset="0"/>
                <a:cs typeface="Times New Roman" panose="02020603050405020304" pitchFamily="18" charset="0"/>
              </a:rPr>
              <a:t>kan</a:t>
            </a:r>
            <a:r>
              <a:rPr lang="en-US" sz="2800" dirty="0">
                <a:latin typeface="Calibri" panose="020F0502020204030204" pitchFamily="34" charset="0"/>
                <a:cs typeface="Times New Roman" panose="02020603050405020304" pitchFamily="18" charset="0"/>
              </a:rPr>
              <a:t> </a:t>
            </a:r>
            <a:r>
              <a:rPr lang="en-US" sz="2800" dirty="0" err="1">
                <a:latin typeface="Calibri" panose="020F0502020204030204" pitchFamily="34" charset="0"/>
                <a:cs typeface="Times New Roman" panose="02020603050405020304" pitchFamily="18" charset="0"/>
              </a:rPr>
              <a:t>blive</a:t>
            </a:r>
            <a:r>
              <a:rPr lang="en-US" sz="2800" dirty="0">
                <a:latin typeface="Calibri" panose="020F0502020204030204" pitchFamily="34" charset="0"/>
                <a:cs typeface="Times New Roman" panose="02020603050405020304" pitchFamily="18" charset="0"/>
              </a:rPr>
              <a:t> </a:t>
            </a:r>
            <a:r>
              <a:rPr lang="en-US" sz="2800" dirty="0" err="1">
                <a:latin typeface="Calibri" panose="020F0502020204030204" pitchFamily="34" charset="0"/>
                <a:cs typeface="Times New Roman" panose="02020603050405020304" pitchFamily="18" charset="0"/>
              </a:rPr>
              <a:t>reflekteret</a:t>
            </a:r>
            <a:endParaRPr lang="en-US" sz="2800" dirty="0">
              <a:latin typeface="Calibri" panose="020F0502020204030204" pitchFamily="34" charset="0"/>
              <a:cs typeface="Times New Roman" panose="02020603050405020304" pitchFamily="18" charset="0"/>
            </a:endParaRPr>
          </a:p>
          <a:p>
            <a:pPr eaLnBrk="0" hangingPunct="0"/>
            <a:endParaRPr lang="en-US" sz="2400" dirty="0">
              <a:latin typeface="Times New Roman" panose="02020603050405020304" pitchFamily="18" charset="0"/>
            </a:endParaRPr>
          </a:p>
        </p:txBody>
      </p:sp>
      <p:pic>
        <p:nvPicPr>
          <p:cNvPr id="13327" name="Picture 15" descr="light-arrow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352800"/>
            <a:ext cx="1362075" cy="762000"/>
          </a:xfrm>
          <a:prstGeom prst="rect">
            <a:avLst/>
          </a:prstGeom>
          <a:noFill/>
          <a:extLst>
            <a:ext uri="{909E8E84-426E-40DD-AFC4-6F175D3DCCD1}">
              <a14:hiddenFill xmlns:a14="http://schemas.microsoft.com/office/drawing/2010/main">
                <a:solidFill>
                  <a:srgbClr val="FFFFFF"/>
                </a:solidFill>
              </a14:hiddenFill>
            </a:ext>
          </a:extLst>
        </p:spPr>
      </p:pic>
      <p:sp>
        <p:nvSpPr>
          <p:cNvPr id="13328" name="Rectangle 16"/>
          <p:cNvSpPr>
            <a:spLocks noChangeArrowheads="1"/>
          </p:cNvSpPr>
          <p:nvPr/>
        </p:nvSpPr>
        <p:spPr bwMode="auto">
          <a:xfrm>
            <a:off x="3738562" y="3510822"/>
            <a:ext cx="57912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dirty="0">
                <a:latin typeface="Times New Roman" panose="02020603050405020304" pitchFamily="18" charset="0"/>
                <a:cs typeface="Times New Roman" panose="02020603050405020304" pitchFamily="18" charset="0"/>
              </a:rPr>
              <a:t>  </a:t>
            </a:r>
            <a:r>
              <a:rPr lang="en-US" sz="2800" dirty="0" err="1">
                <a:latin typeface="Calibri" panose="020F0502020204030204" pitchFamily="34" charset="0"/>
                <a:cs typeface="Times New Roman" panose="02020603050405020304" pitchFamily="18" charset="0"/>
              </a:rPr>
              <a:t>Bølger</a:t>
            </a:r>
            <a:r>
              <a:rPr lang="en-US" sz="2800" dirty="0">
                <a:latin typeface="Calibri" panose="020F0502020204030204" pitchFamily="34" charset="0"/>
                <a:cs typeface="Times New Roman" panose="02020603050405020304" pitchFamily="18" charset="0"/>
              </a:rPr>
              <a:t> </a:t>
            </a:r>
            <a:r>
              <a:rPr lang="en-US" sz="2800" dirty="0" err="1">
                <a:latin typeface="Calibri" panose="020F0502020204030204" pitchFamily="34" charset="0"/>
                <a:cs typeface="Times New Roman" panose="02020603050405020304" pitchFamily="18" charset="0"/>
              </a:rPr>
              <a:t>kan</a:t>
            </a:r>
            <a:r>
              <a:rPr lang="en-US" sz="2800" dirty="0">
                <a:latin typeface="Calibri" panose="020F0502020204030204" pitchFamily="34" charset="0"/>
                <a:cs typeface="Times New Roman" panose="02020603050405020304" pitchFamily="18" charset="0"/>
              </a:rPr>
              <a:t> </a:t>
            </a:r>
            <a:r>
              <a:rPr lang="en-US" sz="2800" dirty="0" err="1">
                <a:latin typeface="Calibri" panose="020F0502020204030204" pitchFamily="34" charset="0"/>
                <a:cs typeface="Times New Roman" panose="02020603050405020304" pitchFamily="18" charset="0"/>
              </a:rPr>
              <a:t>blive</a:t>
            </a:r>
            <a:r>
              <a:rPr lang="en-US" sz="2800" dirty="0">
                <a:latin typeface="Calibri" panose="020F0502020204030204" pitchFamily="34" charset="0"/>
                <a:cs typeface="Times New Roman" panose="02020603050405020304" pitchFamily="18" charset="0"/>
              </a:rPr>
              <a:t> </a:t>
            </a:r>
            <a:r>
              <a:rPr lang="en-US" sz="2800" dirty="0" err="1">
                <a:latin typeface="Calibri" panose="020F0502020204030204" pitchFamily="34" charset="0"/>
                <a:cs typeface="Times New Roman" panose="02020603050405020304" pitchFamily="18" charset="0"/>
              </a:rPr>
              <a:t>spredt</a:t>
            </a:r>
            <a:endParaRPr lang="en-US" sz="2800" dirty="0">
              <a:latin typeface="Calibri" panose="020F0502020204030204" pitchFamily="34" charset="0"/>
              <a:cs typeface="Times New Roman" panose="02020603050405020304" pitchFamily="18" charset="0"/>
            </a:endParaRPr>
          </a:p>
          <a:p>
            <a:pPr eaLnBrk="0" hangingPunct="0"/>
            <a:endParaRPr lang="en-US" sz="2400" dirty="0">
              <a:latin typeface="Times New Roman" panose="02020603050405020304" pitchFamily="18" charset="0"/>
            </a:endParaRPr>
          </a:p>
        </p:txBody>
      </p:sp>
      <p:pic>
        <p:nvPicPr>
          <p:cNvPr id="13329" name="Picture 17" descr="light-arrow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5791200"/>
            <a:ext cx="1343025" cy="857250"/>
          </a:xfrm>
          <a:prstGeom prst="rect">
            <a:avLst/>
          </a:prstGeom>
          <a:noFill/>
          <a:extLst>
            <a:ext uri="{909E8E84-426E-40DD-AFC4-6F175D3DCCD1}">
              <a14:hiddenFill xmlns:a14="http://schemas.microsoft.com/office/drawing/2010/main">
                <a:solidFill>
                  <a:srgbClr val="FFFFFF"/>
                </a:solidFill>
              </a14:hiddenFill>
            </a:ext>
          </a:extLst>
        </p:spPr>
      </p:pic>
      <p:sp>
        <p:nvSpPr>
          <p:cNvPr id="13330" name="Rectangle 18"/>
          <p:cNvSpPr>
            <a:spLocks noChangeArrowheads="1"/>
          </p:cNvSpPr>
          <p:nvPr/>
        </p:nvSpPr>
        <p:spPr bwMode="auto">
          <a:xfrm>
            <a:off x="3813424" y="5958215"/>
            <a:ext cx="4495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err="1">
                <a:latin typeface="Calibri" panose="020F0502020204030204" pitchFamily="34" charset="0"/>
                <a:cs typeface="Times New Roman" panose="02020603050405020304" pitchFamily="18" charset="0"/>
              </a:rPr>
              <a:t>Bølger</a:t>
            </a:r>
            <a:r>
              <a:rPr lang="en-US" sz="2800" dirty="0">
                <a:latin typeface="Calibri" panose="020F0502020204030204" pitchFamily="34" charset="0"/>
                <a:cs typeface="Times New Roman" panose="02020603050405020304" pitchFamily="18" charset="0"/>
              </a:rPr>
              <a:t> </a:t>
            </a:r>
            <a:r>
              <a:rPr lang="en-US" sz="2800" dirty="0" err="1">
                <a:latin typeface="Calibri" panose="020F0502020204030204" pitchFamily="34" charset="0"/>
                <a:cs typeface="Times New Roman" panose="02020603050405020304" pitchFamily="18" charset="0"/>
              </a:rPr>
              <a:t>kan</a:t>
            </a:r>
            <a:r>
              <a:rPr lang="en-US" sz="2800" dirty="0">
                <a:latin typeface="Calibri" panose="020F0502020204030204" pitchFamily="34" charset="0"/>
                <a:cs typeface="Times New Roman" panose="02020603050405020304" pitchFamily="18" charset="0"/>
              </a:rPr>
              <a:t> </a:t>
            </a:r>
            <a:r>
              <a:rPr lang="en-US" sz="2800" dirty="0" err="1">
                <a:latin typeface="Calibri" panose="020F0502020204030204" pitchFamily="34" charset="0"/>
                <a:cs typeface="Times New Roman" panose="02020603050405020304" pitchFamily="18" charset="0"/>
              </a:rPr>
              <a:t>blive</a:t>
            </a:r>
            <a:r>
              <a:rPr lang="en-US" sz="2800" dirty="0">
                <a:latin typeface="Calibri" panose="020F0502020204030204" pitchFamily="34" charset="0"/>
                <a:cs typeface="Times New Roman" panose="02020603050405020304" pitchFamily="18" charset="0"/>
              </a:rPr>
              <a:t> </a:t>
            </a:r>
            <a:r>
              <a:rPr lang="en-US" sz="2800" dirty="0" err="1">
                <a:latin typeface="Calibri" panose="020F0502020204030204" pitchFamily="34" charset="0"/>
                <a:cs typeface="Times New Roman" panose="02020603050405020304" pitchFamily="18" charset="0"/>
              </a:rPr>
              <a:t>brudt</a:t>
            </a:r>
            <a:endParaRPr lang="en-US" sz="28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302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3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p:bldP spid="13324" grpId="0"/>
      <p:bldP spid="13326" grpId="0"/>
      <p:bldP spid="13328" grpId="0"/>
      <p:bldP spid="133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err="1" smtClean="0"/>
              <a:t>Refleksion</a:t>
            </a:r>
            <a:r>
              <a:rPr lang="en-US" dirty="0" smtClean="0"/>
              <a:t> </a:t>
            </a:r>
            <a:r>
              <a:rPr lang="en-US" dirty="0" err="1" smtClean="0"/>
              <a:t>og</a:t>
            </a:r>
            <a:r>
              <a:rPr lang="en-US" dirty="0" smtClean="0"/>
              <a:t> </a:t>
            </a:r>
            <a:r>
              <a:rPr lang="en-US" dirty="0" err="1" smtClean="0"/>
              <a:t>farve</a:t>
            </a:r>
            <a:endParaRPr lang="en-US" dirty="0"/>
          </a:p>
        </p:txBody>
      </p:sp>
      <p:sp>
        <p:nvSpPr>
          <p:cNvPr id="10243" name="Rectangle 3"/>
          <p:cNvSpPr>
            <a:spLocks noGrp="1" noChangeArrowheads="1"/>
          </p:cNvSpPr>
          <p:nvPr>
            <p:ph type="body" idx="1"/>
          </p:nvPr>
        </p:nvSpPr>
        <p:spPr/>
        <p:txBody>
          <a:bodyPr/>
          <a:lstStyle/>
          <a:p>
            <a:pPr>
              <a:lnSpc>
                <a:spcPct val="80000"/>
              </a:lnSpc>
            </a:pPr>
            <a:r>
              <a:rPr lang="en-US" sz="2800" dirty="0" smtClean="0"/>
              <a:t>Husk, </a:t>
            </a:r>
            <a:r>
              <a:rPr lang="en-US" sz="2800" dirty="0" err="1" smtClean="0"/>
              <a:t>hvis</a:t>
            </a:r>
            <a:r>
              <a:rPr lang="en-US" sz="2800" dirty="0" smtClean="0"/>
              <a:t> </a:t>
            </a:r>
            <a:r>
              <a:rPr lang="en-US" sz="2800" dirty="0" err="1" smtClean="0"/>
              <a:t>lys</a:t>
            </a:r>
            <a:r>
              <a:rPr lang="en-US" sz="2800" dirty="0"/>
              <a:t> </a:t>
            </a:r>
            <a:r>
              <a:rPr lang="en-US" sz="2800" dirty="0" err="1" smtClean="0"/>
              <a:t>indeholder</a:t>
            </a:r>
            <a:r>
              <a:rPr lang="en-US" sz="2800" dirty="0" smtClean="0"/>
              <a:t> </a:t>
            </a:r>
            <a:r>
              <a:rPr lang="en-US" sz="2800" dirty="0" err="1" smtClean="0"/>
              <a:t>alle</a:t>
            </a:r>
            <a:r>
              <a:rPr lang="en-US" sz="2800" dirty="0" smtClean="0"/>
              <a:t> </a:t>
            </a:r>
            <a:r>
              <a:rPr lang="en-US" sz="2800" dirty="0" err="1" smtClean="0"/>
              <a:t>farver</a:t>
            </a:r>
            <a:r>
              <a:rPr lang="en-US" sz="2800" dirty="0" smtClean="0"/>
              <a:t> (</a:t>
            </a:r>
            <a:r>
              <a:rPr lang="en-US" sz="2800" dirty="0" err="1" smtClean="0"/>
              <a:t>alle</a:t>
            </a:r>
            <a:r>
              <a:rPr lang="en-US" sz="2800" dirty="0" smtClean="0"/>
              <a:t> </a:t>
            </a:r>
            <a:r>
              <a:rPr lang="en-US" sz="2800" dirty="0" err="1" smtClean="0"/>
              <a:t>bølgelængder</a:t>
            </a:r>
            <a:r>
              <a:rPr lang="en-US" sz="2800" dirty="0" smtClean="0"/>
              <a:t>)En </a:t>
            </a:r>
            <a:r>
              <a:rPr lang="en-US" sz="2800" dirty="0" err="1" smtClean="0"/>
              <a:t>regnbue</a:t>
            </a:r>
            <a:r>
              <a:rPr lang="en-US" sz="2800" dirty="0" smtClean="0"/>
              <a:t> </a:t>
            </a:r>
            <a:r>
              <a:rPr lang="en-US" sz="2800" dirty="0" err="1" smtClean="0"/>
              <a:t>eller</a:t>
            </a:r>
            <a:r>
              <a:rPr lang="en-US" sz="2800" dirty="0" smtClean="0"/>
              <a:t> </a:t>
            </a:r>
            <a:r>
              <a:rPr lang="en-US" sz="2800" dirty="0" err="1" smtClean="0"/>
              <a:t>prisme</a:t>
            </a:r>
            <a:r>
              <a:rPr lang="en-US" sz="2800" dirty="0" smtClean="0"/>
              <a:t> </a:t>
            </a:r>
            <a:r>
              <a:rPr lang="en-US" sz="2800" dirty="0" err="1" smtClean="0"/>
              <a:t>opdeler</a:t>
            </a:r>
            <a:r>
              <a:rPr lang="en-US" sz="2800" dirty="0" smtClean="0"/>
              <a:t> </a:t>
            </a:r>
            <a:r>
              <a:rPr lang="en-US" sz="2800" dirty="0" err="1" smtClean="0"/>
              <a:t>farver</a:t>
            </a:r>
            <a:r>
              <a:rPr lang="en-US" sz="2800" dirty="0" smtClean="0"/>
              <a:t>, </a:t>
            </a:r>
            <a:r>
              <a:rPr lang="en-US" sz="2800" dirty="0" err="1" smtClean="0"/>
              <a:t>så</a:t>
            </a:r>
            <a:r>
              <a:rPr lang="en-US" sz="2800" dirty="0" smtClean="0"/>
              <a:t> vi </a:t>
            </a:r>
            <a:r>
              <a:rPr lang="en-US" sz="2800" dirty="0" err="1" smtClean="0"/>
              <a:t>kan</a:t>
            </a:r>
            <a:r>
              <a:rPr lang="en-US" sz="2800" dirty="0" smtClean="0"/>
              <a:t> se det.</a:t>
            </a:r>
          </a:p>
          <a:p>
            <a:pPr>
              <a:lnSpc>
                <a:spcPct val="80000"/>
              </a:lnSpc>
            </a:pPr>
            <a:r>
              <a:rPr lang="en-US" sz="2800" dirty="0" err="1" smtClean="0"/>
              <a:t>Hvorfor</a:t>
            </a:r>
            <a:r>
              <a:rPr lang="en-US" sz="2800" dirty="0" smtClean="0"/>
              <a:t> </a:t>
            </a:r>
            <a:r>
              <a:rPr lang="en-US" sz="2800" dirty="0" err="1" smtClean="0"/>
              <a:t>ser</a:t>
            </a:r>
            <a:r>
              <a:rPr lang="en-US" sz="2800" dirty="0" smtClean="0"/>
              <a:t> en </a:t>
            </a:r>
            <a:r>
              <a:rPr lang="en-US" sz="2800" dirty="0" err="1" smtClean="0"/>
              <a:t>grøn</a:t>
            </a:r>
            <a:r>
              <a:rPr lang="en-US" sz="2800" dirty="0" smtClean="0"/>
              <a:t> </a:t>
            </a:r>
            <a:r>
              <a:rPr lang="en-US" sz="2800" dirty="0" err="1" smtClean="0"/>
              <a:t>væg</a:t>
            </a:r>
            <a:r>
              <a:rPr lang="en-US" sz="2800" dirty="0" smtClean="0"/>
              <a:t>, </a:t>
            </a:r>
            <a:r>
              <a:rPr lang="en-US" sz="2800" dirty="0" err="1" smtClean="0"/>
              <a:t>grøn</a:t>
            </a:r>
            <a:r>
              <a:rPr lang="en-US" sz="2800" dirty="0" smtClean="0"/>
              <a:t> </a:t>
            </a:r>
            <a:r>
              <a:rPr lang="en-US" sz="2800" dirty="0" err="1" smtClean="0"/>
              <a:t>ud</a:t>
            </a:r>
            <a:r>
              <a:rPr lang="en-US" sz="2800" dirty="0" smtClean="0"/>
              <a:t> I </a:t>
            </a:r>
            <a:r>
              <a:rPr lang="en-US" sz="2800" dirty="0" err="1" smtClean="0"/>
              <a:t>solskin</a:t>
            </a:r>
            <a:r>
              <a:rPr lang="en-US" sz="2800" dirty="0" smtClean="0"/>
              <a:t>?</a:t>
            </a:r>
          </a:p>
          <a:p>
            <a:pPr>
              <a:lnSpc>
                <a:spcPct val="80000"/>
              </a:lnSpc>
            </a:pPr>
            <a:r>
              <a:rPr lang="en-US" sz="2800" dirty="0" err="1" smtClean="0"/>
              <a:t>Hvorfor</a:t>
            </a:r>
            <a:r>
              <a:rPr lang="en-US" sz="2800" dirty="0" smtClean="0"/>
              <a:t> </a:t>
            </a:r>
            <a:r>
              <a:rPr lang="en-US" sz="2800" dirty="0" err="1" smtClean="0"/>
              <a:t>ser</a:t>
            </a:r>
            <a:r>
              <a:rPr lang="en-US" sz="2800" dirty="0" smtClean="0"/>
              <a:t> den </a:t>
            </a:r>
            <a:r>
              <a:rPr lang="en-US" sz="2800" dirty="0" err="1" smtClean="0"/>
              <a:t>anderledes</a:t>
            </a:r>
            <a:r>
              <a:rPr lang="en-US" sz="2800" dirty="0" smtClean="0"/>
              <a:t> </a:t>
            </a:r>
            <a:r>
              <a:rPr lang="en-US" sz="2800" dirty="0" err="1" smtClean="0"/>
              <a:t>ud</a:t>
            </a:r>
            <a:r>
              <a:rPr lang="en-US" sz="2800" dirty="0" smtClean="0"/>
              <a:t> </a:t>
            </a:r>
            <a:r>
              <a:rPr lang="en-US" sz="2800" dirty="0" err="1" smtClean="0"/>
              <a:t>i</a:t>
            </a:r>
            <a:r>
              <a:rPr lang="en-US" sz="2800" dirty="0" smtClean="0"/>
              <a:t> </a:t>
            </a:r>
            <a:r>
              <a:rPr lang="en-US" sz="2800" dirty="0" err="1" smtClean="0"/>
              <a:t>skygge</a:t>
            </a:r>
            <a:r>
              <a:rPr lang="en-US" sz="2800" dirty="0" smtClean="0"/>
              <a:t>?</a:t>
            </a:r>
          </a:p>
          <a:p>
            <a:pPr>
              <a:lnSpc>
                <a:spcPct val="80000"/>
              </a:lnSpc>
            </a:pPr>
            <a:r>
              <a:rPr lang="en-US" sz="2800" dirty="0" smtClean="0"/>
              <a:t>Hmm, </a:t>
            </a:r>
            <a:r>
              <a:rPr lang="en-US" sz="2800" dirty="0" err="1" smtClean="0"/>
              <a:t>når</a:t>
            </a:r>
            <a:r>
              <a:rPr lang="en-US" sz="2800" dirty="0" smtClean="0"/>
              <a:t> </a:t>
            </a:r>
            <a:r>
              <a:rPr lang="en-US" sz="2800" dirty="0" err="1" smtClean="0"/>
              <a:t>det</a:t>
            </a:r>
            <a:r>
              <a:rPr lang="en-US" sz="2800" dirty="0" smtClean="0"/>
              <a:t> </a:t>
            </a:r>
            <a:r>
              <a:rPr lang="en-US" sz="2800" dirty="0" err="1" smtClean="0"/>
              <a:t>er</a:t>
            </a:r>
            <a:r>
              <a:rPr lang="en-US" sz="2800" dirty="0" smtClean="0"/>
              <a:t> </a:t>
            </a:r>
            <a:r>
              <a:rPr lang="en-US" sz="2800" dirty="0" err="1" smtClean="0"/>
              <a:t>mørkt</a:t>
            </a:r>
            <a:r>
              <a:rPr lang="en-US" sz="2800" dirty="0" smtClean="0"/>
              <a:t>, </a:t>
            </a:r>
            <a:r>
              <a:rPr lang="en-US" sz="2800" dirty="0" err="1" smtClean="0"/>
              <a:t>er</a:t>
            </a:r>
            <a:r>
              <a:rPr lang="en-US" sz="2800" dirty="0" smtClean="0"/>
              <a:t> den sort. (</a:t>
            </a:r>
            <a:r>
              <a:rPr lang="en-US" sz="2800" dirty="0" err="1" smtClean="0"/>
              <a:t>Ingen</a:t>
            </a:r>
            <a:r>
              <a:rPr lang="en-US" sz="2800" dirty="0" smtClean="0"/>
              <a:t> </a:t>
            </a:r>
            <a:r>
              <a:rPr lang="en-US" sz="2800" dirty="0" err="1" smtClean="0"/>
              <a:t>lys</a:t>
            </a:r>
            <a:r>
              <a:rPr lang="en-US" sz="2800" dirty="0" smtClean="0"/>
              <a:t> </a:t>
            </a:r>
            <a:r>
              <a:rPr lang="en-US" sz="2800" dirty="0" err="1" smtClean="0"/>
              <a:t>flekteres</a:t>
            </a:r>
            <a:r>
              <a:rPr lang="en-US" sz="2800" dirty="0" smtClean="0"/>
              <a:t> </a:t>
            </a:r>
            <a:r>
              <a:rPr lang="en-US" sz="2800" dirty="0" err="1" smtClean="0"/>
              <a:t>fra</a:t>
            </a:r>
            <a:r>
              <a:rPr lang="en-US" sz="2800" dirty="0" smtClean="0"/>
              <a:t> den)</a:t>
            </a:r>
          </a:p>
          <a:p>
            <a:pPr>
              <a:lnSpc>
                <a:spcPct val="80000"/>
              </a:lnSpc>
            </a:pPr>
            <a:r>
              <a:rPr lang="en-US" sz="2800" dirty="0" smtClean="0"/>
              <a:t>En </a:t>
            </a:r>
            <a:r>
              <a:rPr lang="en-US" sz="2800" dirty="0" err="1" smtClean="0"/>
              <a:t>grønvæg</a:t>
            </a:r>
            <a:r>
              <a:rPr lang="en-US" sz="2800" dirty="0" smtClean="0"/>
              <a:t> </a:t>
            </a:r>
            <a:r>
              <a:rPr lang="en-US" sz="2800" dirty="0" err="1" smtClean="0"/>
              <a:t>reflektere</a:t>
            </a:r>
            <a:r>
              <a:rPr lang="en-US" sz="2800" dirty="0" smtClean="0"/>
              <a:t> kun </a:t>
            </a:r>
            <a:r>
              <a:rPr lang="en-US" sz="2800" dirty="0" err="1" smtClean="0"/>
              <a:t>grøn</a:t>
            </a:r>
            <a:r>
              <a:rPr lang="en-US" sz="2800" dirty="0" smtClean="0"/>
              <a:t> </a:t>
            </a:r>
            <a:r>
              <a:rPr lang="en-US" sz="2800" dirty="0" err="1" smtClean="0"/>
              <a:t>lys</a:t>
            </a:r>
            <a:r>
              <a:rPr lang="en-US" sz="2800" dirty="0" smtClean="0"/>
              <a:t>, </a:t>
            </a:r>
            <a:r>
              <a:rPr lang="en-US" sz="2800" dirty="0" err="1" smtClean="0"/>
              <a:t>Væggen</a:t>
            </a:r>
            <a:r>
              <a:rPr lang="en-US" sz="2800" dirty="0" smtClean="0"/>
              <a:t> </a:t>
            </a:r>
            <a:r>
              <a:rPr lang="en-US" sz="2800" dirty="0" err="1" smtClean="0"/>
              <a:t>absorverer</a:t>
            </a:r>
            <a:r>
              <a:rPr lang="en-US" sz="2800" dirty="0" smtClean="0"/>
              <a:t> </a:t>
            </a:r>
            <a:r>
              <a:rPr lang="en-US" sz="2800" dirty="0" err="1" smtClean="0"/>
              <a:t>alle</a:t>
            </a:r>
            <a:r>
              <a:rPr lang="en-US" sz="2800" dirty="0" smtClean="0"/>
              <a:t> </a:t>
            </a:r>
            <a:r>
              <a:rPr lang="en-US" sz="2800" dirty="0" err="1" smtClean="0"/>
              <a:t>andre</a:t>
            </a:r>
            <a:r>
              <a:rPr lang="en-US" sz="2800" dirty="0" smtClean="0"/>
              <a:t> </a:t>
            </a:r>
            <a:r>
              <a:rPr lang="en-US" sz="2800" dirty="0" err="1" smtClean="0"/>
              <a:t>farver</a:t>
            </a:r>
            <a:endParaRPr lang="en-US" sz="2800" dirty="0"/>
          </a:p>
          <a:p>
            <a:pPr>
              <a:lnSpc>
                <a:spcPct val="80000"/>
              </a:lnSpc>
              <a:buFontTx/>
              <a:buNone/>
            </a:pPr>
            <a:endParaRPr lang="en-US" sz="2800" dirty="0"/>
          </a:p>
        </p:txBody>
      </p:sp>
    </p:spTree>
    <p:extLst>
      <p:ext uri="{BB962C8B-B14F-4D97-AF65-F5344CB8AC3E}">
        <p14:creationId xmlns:p14="http://schemas.microsoft.com/office/powerpoint/2010/main" val="146806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fade">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fade">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fade">
                                      <p:cBhvr>
                                        <p:cTn id="27"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err="1" smtClean="0"/>
              <a:t>Absorbering</a:t>
            </a:r>
            <a:r>
              <a:rPr lang="en-US" dirty="0" smtClean="0"/>
              <a:t> </a:t>
            </a:r>
            <a:r>
              <a:rPr lang="en-US" dirty="0" err="1" smtClean="0"/>
              <a:t>og</a:t>
            </a:r>
            <a:r>
              <a:rPr lang="en-US" dirty="0" smtClean="0"/>
              <a:t> </a:t>
            </a:r>
            <a:r>
              <a:rPr lang="en-US" dirty="0" err="1" smtClean="0"/>
              <a:t>farver</a:t>
            </a:r>
            <a:endParaRPr lang="en-US" dirty="0"/>
          </a:p>
        </p:txBody>
      </p:sp>
      <p:sp>
        <p:nvSpPr>
          <p:cNvPr id="11267" name="Rectangle 3"/>
          <p:cNvSpPr>
            <a:spLocks noGrp="1" noChangeArrowheads="1"/>
          </p:cNvSpPr>
          <p:nvPr>
            <p:ph type="body" idx="1"/>
          </p:nvPr>
        </p:nvSpPr>
        <p:spPr/>
        <p:txBody>
          <a:bodyPr/>
          <a:lstStyle/>
          <a:p>
            <a:pPr>
              <a:lnSpc>
                <a:spcPct val="90000"/>
              </a:lnSpc>
            </a:pPr>
            <a:r>
              <a:rPr lang="en-US" dirty="0" err="1" smtClean="0"/>
              <a:t>Hvorfor</a:t>
            </a:r>
            <a:r>
              <a:rPr lang="en-US" dirty="0" smtClean="0"/>
              <a:t> </a:t>
            </a:r>
            <a:r>
              <a:rPr lang="en-US" dirty="0" err="1" smtClean="0"/>
              <a:t>er</a:t>
            </a:r>
            <a:r>
              <a:rPr lang="en-US" dirty="0" smtClean="0"/>
              <a:t> en sort </a:t>
            </a:r>
            <a:r>
              <a:rPr lang="en-US" dirty="0" err="1" smtClean="0"/>
              <a:t>bil</a:t>
            </a:r>
            <a:r>
              <a:rPr lang="en-US" dirty="0" smtClean="0"/>
              <a:t>, </a:t>
            </a:r>
            <a:r>
              <a:rPr lang="en-US" dirty="0" err="1" smtClean="0"/>
              <a:t>varmere</a:t>
            </a:r>
            <a:r>
              <a:rPr lang="en-US" dirty="0" smtClean="0"/>
              <a:t> end en </a:t>
            </a:r>
            <a:r>
              <a:rPr lang="en-US" dirty="0" err="1" smtClean="0"/>
              <a:t>hvid</a:t>
            </a:r>
            <a:r>
              <a:rPr lang="en-US" dirty="0" smtClean="0"/>
              <a:t> </a:t>
            </a:r>
            <a:r>
              <a:rPr lang="en-US" dirty="0" err="1" smtClean="0"/>
              <a:t>bil</a:t>
            </a:r>
            <a:r>
              <a:rPr lang="en-US" dirty="0" smtClean="0"/>
              <a:t> </a:t>
            </a:r>
            <a:r>
              <a:rPr lang="en-US" dirty="0" err="1" smtClean="0"/>
              <a:t>om</a:t>
            </a:r>
            <a:r>
              <a:rPr lang="en-US" dirty="0" smtClean="0"/>
              <a:t> </a:t>
            </a:r>
            <a:r>
              <a:rPr lang="en-US" dirty="0" err="1" smtClean="0"/>
              <a:t>sommeren</a:t>
            </a:r>
            <a:r>
              <a:rPr lang="en-US" dirty="0" smtClean="0"/>
              <a:t>?</a:t>
            </a:r>
          </a:p>
          <a:p>
            <a:pPr>
              <a:lnSpc>
                <a:spcPct val="90000"/>
              </a:lnSpc>
            </a:pPr>
            <a:r>
              <a:rPr lang="en-US" dirty="0" smtClean="0"/>
              <a:t>Husk </a:t>
            </a:r>
            <a:r>
              <a:rPr lang="en-US" dirty="0" err="1" smtClean="0"/>
              <a:t>lys</a:t>
            </a:r>
            <a:r>
              <a:rPr lang="en-US" dirty="0" smtClean="0"/>
              <a:t> </a:t>
            </a:r>
            <a:r>
              <a:rPr lang="en-US" dirty="0" err="1" smtClean="0"/>
              <a:t>er</a:t>
            </a:r>
            <a:r>
              <a:rPr lang="en-US" dirty="0" smtClean="0"/>
              <a:t> </a:t>
            </a:r>
            <a:r>
              <a:rPr lang="en-US" dirty="0" err="1" smtClean="0"/>
              <a:t>energi</a:t>
            </a:r>
            <a:r>
              <a:rPr lang="en-US" dirty="0" smtClean="0"/>
              <a:t>, </a:t>
            </a:r>
            <a:r>
              <a:rPr lang="en-US" dirty="0" err="1" smtClean="0"/>
              <a:t>varme</a:t>
            </a:r>
            <a:r>
              <a:rPr lang="en-US" dirty="0" smtClean="0"/>
              <a:t> </a:t>
            </a:r>
            <a:r>
              <a:rPr lang="en-US" dirty="0" err="1" smtClean="0"/>
              <a:t>er</a:t>
            </a:r>
            <a:r>
              <a:rPr lang="en-US" dirty="0" smtClean="0"/>
              <a:t> en </a:t>
            </a:r>
            <a:r>
              <a:rPr lang="en-US" dirty="0" err="1" smtClean="0"/>
              <a:t>anden</a:t>
            </a:r>
            <a:r>
              <a:rPr lang="en-US" dirty="0" smtClean="0"/>
              <a:t> form for </a:t>
            </a:r>
            <a:r>
              <a:rPr lang="en-US" dirty="0" err="1" smtClean="0"/>
              <a:t>energi</a:t>
            </a:r>
            <a:r>
              <a:rPr lang="en-US" dirty="0" smtClean="0"/>
              <a:t>.</a:t>
            </a:r>
          </a:p>
          <a:p>
            <a:pPr>
              <a:lnSpc>
                <a:spcPct val="90000"/>
              </a:lnSpc>
            </a:pPr>
            <a:r>
              <a:rPr lang="en-US" dirty="0" smtClean="0"/>
              <a:t>En </a:t>
            </a:r>
            <a:r>
              <a:rPr lang="en-US" dirty="0" err="1" smtClean="0"/>
              <a:t>hvid</a:t>
            </a:r>
            <a:r>
              <a:rPr lang="en-US" dirty="0" smtClean="0"/>
              <a:t> </a:t>
            </a:r>
            <a:r>
              <a:rPr lang="en-US" dirty="0" err="1" smtClean="0"/>
              <a:t>bil</a:t>
            </a:r>
            <a:r>
              <a:rPr lang="en-US" dirty="0" smtClean="0"/>
              <a:t> </a:t>
            </a:r>
            <a:r>
              <a:rPr lang="en-US" dirty="0" err="1" smtClean="0"/>
              <a:t>reflekterer</a:t>
            </a:r>
            <a:r>
              <a:rPr lang="en-US" dirty="0" smtClean="0"/>
              <a:t> </a:t>
            </a:r>
            <a:r>
              <a:rPr lang="en-US" dirty="0" err="1" smtClean="0"/>
              <a:t>alle</a:t>
            </a:r>
            <a:r>
              <a:rPr lang="en-US" dirty="0" smtClean="0"/>
              <a:t> </a:t>
            </a:r>
            <a:r>
              <a:rPr lang="en-US" dirty="0" err="1" smtClean="0"/>
              <a:t>bølgelængder</a:t>
            </a:r>
            <a:r>
              <a:rPr lang="en-US" dirty="0" smtClean="0"/>
              <a:t> </a:t>
            </a:r>
            <a:r>
              <a:rPr lang="en-US" dirty="0" err="1" smtClean="0"/>
              <a:t>af</a:t>
            </a:r>
            <a:r>
              <a:rPr lang="en-US" dirty="0" smtClean="0"/>
              <a:t> </a:t>
            </a:r>
            <a:r>
              <a:rPr lang="en-US" dirty="0" err="1" smtClean="0"/>
              <a:t>lys</a:t>
            </a:r>
            <a:r>
              <a:rPr lang="en-US" dirty="0" smtClean="0"/>
              <a:t>.</a:t>
            </a:r>
            <a:endParaRPr lang="en-US" dirty="0"/>
          </a:p>
          <a:p>
            <a:pPr>
              <a:lnSpc>
                <a:spcPct val="90000"/>
              </a:lnSpc>
            </a:pPr>
            <a:r>
              <a:rPr lang="en-US" dirty="0" smtClean="0"/>
              <a:t>En sort </a:t>
            </a:r>
            <a:r>
              <a:rPr lang="en-US" dirty="0" err="1" smtClean="0"/>
              <a:t>bil</a:t>
            </a:r>
            <a:r>
              <a:rPr lang="en-US" dirty="0" smtClean="0"/>
              <a:t>, </a:t>
            </a:r>
            <a:r>
              <a:rPr lang="en-US" dirty="0" err="1" smtClean="0"/>
              <a:t>absorberer</a:t>
            </a:r>
            <a:r>
              <a:rPr lang="en-US" dirty="0" smtClean="0"/>
              <a:t> </a:t>
            </a:r>
            <a:r>
              <a:rPr lang="en-US" dirty="0" err="1" smtClean="0"/>
              <a:t>alle</a:t>
            </a:r>
            <a:r>
              <a:rPr lang="en-US" dirty="0" smtClean="0"/>
              <a:t> </a:t>
            </a:r>
            <a:r>
              <a:rPr lang="en-US" dirty="0" err="1" smtClean="0"/>
              <a:t>bølgelængder</a:t>
            </a:r>
            <a:r>
              <a:rPr lang="en-US" dirty="0" smtClean="0"/>
              <a:t> </a:t>
            </a:r>
            <a:r>
              <a:rPr lang="en-US" dirty="0" err="1" smtClean="0"/>
              <a:t>og</a:t>
            </a:r>
            <a:r>
              <a:rPr lang="en-US" dirty="0" smtClean="0"/>
              <a:t> </a:t>
            </a:r>
            <a:r>
              <a:rPr lang="en-US" dirty="0" err="1" smtClean="0"/>
              <a:t>opsluger</a:t>
            </a:r>
            <a:r>
              <a:rPr lang="en-US" dirty="0" smtClean="0"/>
              <a:t> </a:t>
            </a:r>
            <a:r>
              <a:rPr lang="en-US" dirty="0" err="1" smtClean="0"/>
              <a:t>energien</a:t>
            </a:r>
            <a:r>
              <a:rPr lang="en-US" dirty="0" smtClean="0"/>
              <a:t> </a:t>
            </a:r>
            <a:r>
              <a:rPr lang="en-US" dirty="0" err="1" smtClean="0"/>
              <a:t>og</a:t>
            </a:r>
            <a:r>
              <a:rPr lang="en-US" dirty="0" smtClean="0"/>
              <a:t> </a:t>
            </a:r>
            <a:r>
              <a:rPr lang="en-US" dirty="0" err="1" smtClean="0"/>
              <a:t>omdanner</a:t>
            </a:r>
            <a:r>
              <a:rPr lang="en-US" dirty="0" smtClean="0"/>
              <a:t> den </a:t>
            </a:r>
            <a:r>
              <a:rPr lang="en-US" dirty="0" err="1" smtClean="0"/>
              <a:t>til</a:t>
            </a:r>
            <a:r>
              <a:rPr lang="en-US" dirty="0" smtClean="0"/>
              <a:t> </a:t>
            </a:r>
            <a:r>
              <a:rPr lang="en-US" dirty="0" err="1" smtClean="0"/>
              <a:t>varme</a:t>
            </a:r>
            <a:r>
              <a:rPr lang="en-US" dirty="0" smtClean="0"/>
              <a:t>.</a:t>
            </a:r>
            <a:endParaRPr lang="en-US" dirty="0"/>
          </a:p>
        </p:txBody>
      </p:sp>
    </p:spTree>
    <p:extLst>
      <p:ext uri="{BB962C8B-B14F-4D97-AF65-F5344CB8AC3E}">
        <p14:creationId xmlns:p14="http://schemas.microsoft.com/office/powerpoint/2010/main" val="147021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fade">
                                      <p:cBhvr>
                                        <p:cTn id="22"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err="1" smtClean="0"/>
              <a:t>Overførsel</a:t>
            </a:r>
            <a:r>
              <a:rPr lang="en-US" dirty="0" smtClean="0"/>
              <a:t> </a:t>
            </a:r>
            <a:r>
              <a:rPr lang="en-US" dirty="0" err="1" smtClean="0"/>
              <a:t>af</a:t>
            </a:r>
            <a:r>
              <a:rPr lang="en-US" dirty="0" smtClean="0"/>
              <a:t> </a:t>
            </a:r>
            <a:r>
              <a:rPr lang="en-US" dirty="0" err="1" smtClean="0"/>
              <a:t>lys</a:t>
            </a:r>
            <a:r>
              <a:rPr lang="en-US" dirty="0" smtClean="0"/>
              <a:t> </a:t>
            </a:r>
            <a:endParaRPr lang="en-US" dirty="0"/>
          </a:p>
        </p:txBody>
      </p:sp>
      <p:sp>
        <p:nvSpPr>
          <p:cNvPr id="12291" name="Rectangle 3"/>
          <p:cNvSpPr>
            <a:spLocks noGrp="1" noChangeArrowheads="1"/>
          </p:cNvSpPr>
          <p:nvPr>
            <p:ph type="body" idx="1"/>
          </p:nvPr>
        </p:nvSpPr>
        <p:spPr/>
        <p:txBody>
          <a:bodyPr/>
          <a:lstStyle/>
          <a:p>
            <a:r>
              <a:rPr lang="en-US" sz="2800" dirty="0" err="1" smtClean="0"/>
              <a:t>Gennemsigtige</a:t>
            </a:r>
            <a:r>
              <a:rPr lang="en-US" sz="2800" dirty="0" smtClean="0"/>
              <a:t> </a:t>
            </a:r>
            <a:r>
              <a:rPr lang="en-US" sz="2800" dirty="0" err="1" smtClean="0"/>
              <a:t>materialer</a:t>
            </a:r>
            <a:r>
              <a:rPr lang="en-US" sz="2800" dirty="0" smtClean="0"/>
              <a:t> </a:t>
            </a:r>
            <a:r>
              <a:rPr lang="en-US" sz="2800" dirty="0" err="1" smtClean="0"/>
              <a:t>overfører</a:t>
            </a:r>
            <a:r>
              <a:rPr lang="en-US" sz="2800" dirty="0" smtClean="0"/>
              <a:t> </a:t>
            </a:r>
            <a:r>
              <a:rPr lang="en-US" sz="2800" dirty="0" err="1" smtClean="0"/>
              <a:t>lys</a:t>
            </a:r>
            <a:r>
              <a:rPr lang="en-US" sz="2800" dirty="0" smtClean="0"/>
              <a:t>. (</a:t>
            </a:r>
            <a:r>
              <a:rPr lang="en-US" sz="2800" dirty="0" err="1" smtClean="0"/>
              <a:t>f.x</a:t>
            </a:r>
            <a:r>
              <a:rPr lang="en-US" sz="2800" dirty="0" smtClean="0"/>
              <a:t>. </a:t>
            </a:r>
            <a:r>
              <a:rPr lang="en-US" sz="2800" dirty="0" err="1" smtClean="0"/>
              <a:t>vinduer</a:t>
            </a:r>
            <a:r>
              <a:rPr lang="en-US" sz="2800" dirty="0" smtClean="0"/>
              <a:t>)</a:t>
            </a:r>
          </a:p>
          <a:p>
            <a:r>
              <a:rPr lang="en-US" sz="2800" dirty="0" smtClean="0"/>
              <a:t>Alt </a:t>
            </a:r>
            <a:r>
              <a:rPr lang="en-US" sz="2800" dirty="0" err="1" smtClean="0"/>
              <a:t>lys</a:t>
            </a:r>
            <a:r>
              <a:rPr lang="en-US" sz="2800" dirty="0" smtClean="0"/>
              <a:t> </a:t>
            </a:r>
            <a:r>
              <a:rPr lang="en-US" sz="2800" dirty="0" err="1" smtClean="0"/>
              <a:t>har</a:t>
            </a:r>
            <a:r>
              <a:rPr lang="en-US" sz="2800" dirty="0" smtClean="0"/>
              <a:t> same </a:t>
            </a:r>
            <a:r>
              <a:rPr lang="en-US" sz="2800" dirty="0" err="1" smtClean="0"/>
              <a:t>hastighed</a:t>
            </a:r>
            <a:r>
              <a:rPr lang="en-US" sz="2800" dirty="0" smtClean="0"/>
              <a:t> I </a:t>
            </a:r>
            <a:r>
              <a:rPr lang="en-US" sz="2800" dirty="0" err="1" smtClean="0"/>
              <a:t>vakum</a:t>
            </a:r>
            <a:endParaRPr lang="en-US" sz="2800" dirty="0" smtClean="0"/>
          </a:p>
          <a:p>
            <a:r>
              <a:rPr lang="en-US" sz="2800" dirty="0" err="1" smtClean="0"/>
              <a:t>Forskellige</a:t>
            </a:r>
            <a:r>
              <a:rPr lang="en-US" sz="2800" dirty="0" smtClean="0"/>
              <a:t> </a:t>
            </a:r>
            <a:r>
              <a:rPr lang="en-US" sz="2800" dirty="0" err="1" smtClean="0"/>
              <a:t>frekvenser</a:t>
            </a:r>
            <a:r>
              <a:rPr lang="en-US" sz="2800" dirty="0" smtClean="0"/>
              <a:t> </a:t>
            </a:r>
            <a:r>
              <a:rPr lang="en-US" sz="2800" dirty="0" err="1" smtClean="0"/>
              <a:t>har</a:t>
            </a:r>
            <a:r>
              <a:rPr lang="en-US" sz="2800" dirty="0" smtClean="0"/>
              <a:t> </a:t>
            </a:r>
            <a:r>
              <a:rPr lang="en-US" sz="2800" dirty="0" err="1" smtClean="0"/>
              <a:t>forskellige</a:t>
            </a:r>
            <a:r>
              <a:rPr lang="en-US" sz="2800" dirty="0" smtClean="0"/>
              <a:t> </a:t>
            </a:r>
            <a:r>
              <a:rPr lang="en-US" sz="2800" dirty="0" err="1" smtClean="0"/>
              <a:t>hastigheder</a:t>
            </a:r>
            <a:r>
              <a:rPr lang="en-US" sz="2800" dirty="0" smtClean="0"/>
              <a:t> I </a:t>
            </a:r>
            <a:r>
              <a:rPr lang="en-US" sz="2800" dirty="0" err="1" smtClean="0"/>
              <a:t>gennemsigtige</a:t>
            </a:r>
            <a:r>
              <a:rPr lang="en-US" sz="2800" dirty="0" smtClean="0"/>
              <a:t> material – </a:t>
            </a:r>
            <a:r>
              <a:rPr lang="en-US" sz="2800" dirty="0" err="1" smtClean="0"/>
              <a:t>derfor</a:t>
            </a:r>
            <a:r>
              <a:rPr lang="en-US" sz="2800" dirty="0" smtClean="0"/>
              <a:t> </a:t>
            </a:r>
            <a:r>
              <a:rPr lang="en-US" sz="2800" dirty="0" err="1" smtClean="0"/>
              <a:t>opdeler</a:t>
            </a:r>
            <a:r>
              <a:rPr lang="en-US" sz="2800" dirty="0" smtClean="0"/>
              <a:t> en </a:t>
            </a:r>
            <a:r>
              <a:rPr lang="en-US" sz="2800" dirty="0" err="1" smtClean="0"/>
              <a:t>prisme</a:t>
            </a:r>
            <a:r>
              <a:rPr lang="en-US" sz="2800" dirty="0" smtClean="0"/>
              <a:t> </a:t>
            </a:r>
            <a:r>
              <a:rPr lang="en-US" sz="2800" dirty="0" err="1" smtClean="0"/>
              <a:t>lys</a:t>
            </a:r>
            <a:r>
              <a:rPr lang="en-US" sz="2800" dirty="0" smtClean="0"/>
              <a:t> I </a:t>
            </a:r>
            <a:r>
              <a:rPr lang="en-US" sz="2800" dirty="0" err="1" smtClean="0"/>
              <a:t>forskellige</a:t>
            </a:r>
            <a:r>
              <a:rPr lang="en-US" sz="2800" dirty="0" smtClean="0"/>
              <a:t> </a:t>
            </a:r>
            <a:r>
              <a:rPr lang="en-US" sz="2800" dirty="0" err="1" smtClean="0"/>
              <a:t>farver</a:t>
            </a:r>
            <a:endParaRPr lang="en-US" sz="2800" dirty="0" smtClean="0"/>
          </a:p>
          <a:p>
            <a:r>
              <a:rPr lang="en-US" sz="2800" dirty="0" err="1" smtClean="0"/>
              <a:t>Farvet</a:t>
            </a:r>
            <a:r>
              <a:rPr lang="en-US" sz="2800" dirty="0" smtClean="0"/>
              <a:t> </a:t>
            </a:r>
            <a:r>
              <a:rPr lang="en-US" sz="2800" dirty="0" err="1" smtClean="0"/>
              <a:t>glas</a:t>
            </a:r>
            <a:r>
              <a:rPr lang="en-US" sz="2800" dirty="0" smtClean="0"/>
              <a:t> </a:t>
            </a:r>
            <a:r>
              <a:rPr lang="en-US" sz="2800" dirty="0" err="1" smtClean="0"/>
              <a:t>eller</a:t>
            </a:r>
            <a:r>
              <a:rPr lang="en-US" sz="2800" dirty="0" smtClean="0"/>
              <a:t> plastic, </a:t>
            </a:r>
            <a:r>
              <a:rPr lang="en-US" sz="2800" dirty="0" err="1" smtClean="0"/>
              <a:t>overfører</a:t>
            </a:r>
            <a:r>
              <a:rPr lang="en-US" sz="2800" dirty="0" smtClean="0"/>
              <a:t> kun </a:t>
            </a:r>
            <a:r>
              <a:rPr lang="en-US" sz="2800" dirty="0" err="1" smtClean="0"/>
              <a:t>farven</a:t>
            </a:r>
            <a:r>
              <a:rPr lang="en-US" sz="2800" dirty="0" smtClean="0"/>
              <a:t> </a:t>
            </a:r>
            <a:r>
              <a:rPr lang="en-US" sz="2800" dirty="0" err="1" smtClean="0"/>
              <a:t>som</a:t>
            </a:r>
            <a:r>
              <a:rPr lang="en-US" sz="2800" dirty="0" smtClean="0"/>
              <a:t> den </a:t>
            </a:r>
            <a:r>
              <a:rPr lang="en-US" sz="2800" dirty="0" err="1" smtClean="0"/>
              <a:t>er</a:t>
            </a:r>
            <a:r>
              <a:rPr lang="en-US" sz="2800" dirty="0" smtClean="0"/>
              <a:t>. Den </a:t>
            </a:r>
            <a:r>
              <a:rPr lang="en-US" sz="2800" dirty="0" err="1" smtClean="0"/>
              <a:t>absorberer</a:t>
            </a:r>
            <a:r>
              <a:rPr lang="en-US" sz="2800" dirty="0" smtClean="0"/>
              <a:t> </a:t>
            </a:r>
            <a:r>
              <a:rPr lang="en-US" sz="2800" dirty="0" err="1" smtClean="0"/>
              <a:t>eller</a:t>
            </a:r>
            <a:r>
              <a:rPr lang="en-US" sz="2800" dirty="0" smtClean="0"/>
              <a:t> </a:t>
            </a:r>
            <a:r>
              <a:rPr lang="en-US" sz="2800" dirty="0" err="1" smtClean="0"/>
              <a:t>reflektere</a:t>
            </a:r>
            <a:r>
              <a:rPr lang="en-US" sz="2800" dirty="0" smtClean="0"/>
              <a:t> </a:t>
            </a:r>
            <a:r>
              <a:rPr lang="en-US" sz="2800" dirty="0" err="1" smtClean="0"/>
              <a:t>alle</a:t>
            </a:r>
            <a:r>
              <a:rPr lang="en-US" sz="2800" dirty="0" smtClean="0"/>
              <a:t> </a:t>
            </a:r>
            <a:r>
              <a:rPr lang="en-US" sz="2800" dirty="0" err="1" smtClean="0"/>
              <a:t>andre</a:t>
            </a:r>
            <a:r>
              <a:rPr lang="en-US" sz="2800" dirty="0" smtClean="0"/>
              <a:t> </a:t>
            </a:r>
            <a:r>
              <a:rPr lang="en-US" sz="2800" dirty="0" err="1" smtClean="0"/>
              <a:t>farver</a:t>
            </a:r>
            <a:r>
              <a:rPr lang="en-US" sz="2800" dirty="0" smtClean="0"/>
              <a:t>.</a:t>
            </a:r>
            <a:endParaRPr lang="en-US" sz="2800" dirty="0"/>
          </a:p>
        </p:txBody>
      </p:sp>
    </p:spTree>
    <p:extLst>
      <p:ext uri="{BB962C8B-B14F-4D97-AF65-F5344CB8AC3E}">
        <p14:creationId xmlns:p14="http://schemas.microsoft.com/office/powerpoint/2010/main" val="117341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fade">
                                      <p:cBhvr>
                                        <p:cTn id="22"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Optik</a:t>
            </a:r>
            <a:endParaRPr lang="da-DK" dirty="0"/>
          </a:p>
        </p:txBody>
      </p:sp>
      <p:pic>
        <p:nvPicPr>
          <p:cNvPr id="4" name="Billede 3">
            <a:hlinkClick r:id="rId2"/>
          </p:cNvPr>
          <p:cNvPicPr>
            <a:picLocks noChangeAspect="1"/>
          </p:cNvPicPr>
          <p:nvPr/>
        </p:nvPicPr>
        <p:blipFill rotWithShape="1">
          <a:blip r:embed="rId3"/>
          <a:srcRect l="13781" t="22537" r="37451" b="14025"/>
          <a:stretch/>
        </p:blipFill>
        <p:spPr>
          <a:xfrm>
            <a:off x="1475656" y="1772816"/>
            <a:ext cx="5904656" cy="4320480"/>
          </a:xfrm>
          <a:prstGeom prst="rect">
            <a:avLst/>
          </a:prstGeom>
        </p:spPr>
      </p:pic>
    </p:spTree>
    <p:extLst>
      <p:ext uri="{BB962C8B-B14F-4D97-AF65-F5344CB8AC3E}">
        <p14:creationId xmlns:p14="http://schemas.microsoft.com/office/powerpoint/2010/main" val="35767046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hlinkClick r:id="rId2"/>
          </p:cNvPr>
          <p:cNvPicPr>
            <a:picLocks noChangeAspect="1"/>
          </p:cNvPicPr>
          <p:nvPr/>
        </p:nvPicPr>
        <p:blipFill rotWithShape="1">
          <a:blip r:embed="rId3"/>
          <a:srcRect l="4501" t="20002" r="31368" b="7990"/>
          <a:stretch/>
        </p:blipFill>
        <p:spPr>
          <a:xfrm>
            <a:off x="1403648" y="1844824"/>
            <a:ext cx="6408712" cy="4047608"/>
          </a:xfrm>
          <a:prstGeom prst="rect">
            <a:avLst/>
          </a:prstGeom>
        </p:spPr>
      </p:pic>
      <p:sp>
        <p:nvSpPr>
          <p:cNvPr id="5" name="Tekstfelt 4"/>
          <p:cNvSpPr txBox="1"/>
          <p:nvPr/>
        </p:nvSpPr>
        <p:spPr>
          <a:xfrm>
            <a:off x="683568" y="476672"/>
            <a:ext cx="6408712" cy="769441"/>
          </a:xfrm>
          <a:prstGeom prst="rect">
            <a:avLst/>
          </a:prstGeom>
          <a:noFill/>
        </p:spPr>
        <p:txBody>
          <a:bodyPr wrap="square" rtlCol="0">
            <a:spAutoFit/>
          </a:bodyPr>
          <a:lstStyle/>
          <a:p>
            <a:r>
              <a:rPr lang="da-DK" sz="4400" dirty="0" smtClean="0"/>
              <a:t>Fotoner</a:t>
            </a:r>
            <a:endParaRPr lang="da-DK" sz="4400" dirty="0"/>
          </a:p>
        </p:txBody>
      </p:sp>
    </p:spTree>
    <p:extLst>
      <p:ext uri="{BB962C8B-B14F-4D97-AF65-F5344CB8AC3E}">
        <p14:creationId xmlns:p14="http://schemas.microsoft.com/office/powerpoint/2010/main" val="48185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7" name="AutoShape 5">
            <a:hlinkClick r:id="" action="ppaction://hlinkshowjump?jump=nextslide" highlightClick="1"/>
          </p:cNvPr>
          <p:cNvSpPr>
            <a:spLocks noChangeArrowheads="1"/>
          </p:cNvSpPr>
          <p:nvPr/>
        </p:nvSpPr>
        <p:spPr bwMode="auto">
          <a:xfrm>
            <a:off x="8459788" y="6165850"/>
            <a:ext cx="576262" cy="538163"/>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59401" name="Rectangle 9"/>
          <p:cNvSpPr>
            <a:spLocks noGrp="1" noChangeArrowheads="1"/>
          </p:cNvSpPr>
          <p:nvPr>
            <p:ph type="body" idx="1"/>
          </p:nvPr>
        </p:nvSpPr>
        <p:spPr>
          <a:xfrm>
            <a:off x="1619250" y="549275"/>
            <a:ext cx="6697663" cy="5975350"/>
          </a:xfrm>
        </p:spPr>
        <p:txBody>
          <a:bodyPr/>
          <a:lstStyle/>
          <a:p>
            <a:pPr>
              <a:spcAft>
                <a:spcPct val="30000"/>
              </a:spcAft>
            </a:pPr>
            <a:r>
              <a:rPr lang="da-DK">
                <a:hlinkClick r:id="" action="ppaction://hlinkshowjump?jump=nextslide"/>
              </a:rPr>
              <a:t>Hvad er lys ?</a:t>
            </a:r>
            <a:endParaRPr lang="da-DK"/>
          </a:p>
          <a:p>
            <a:pPr>
              <a:spcAft>
                <a:spcPct val="30000"/>
              </a:spcAft>
            </a:pPr>
            <a:r>
              <a:rPr lang="da-DK">
                <a:hlinkClick r:id="rId3" action="ppaction://hlinksldjump"/>
              </a:rPr>
              <a:t>Det elektromagnetiske spektrum</a:t>
            </a:r>
            <a:endParaRPr lang="da-DK"/>
          </a:p>
          <a:p>
            <a:pPr>
              <a:spcAft>
                <a:spcPct val="30000"/>
              </a:spcAft>
            </a:pPr>
            <a:r>
              <a:rPr lang="da-DK">
                <a:hlinkClick r:id="rId4" action="ppaction://hlinksldjump"/>
              </a:rPr>
              <a:t>Solens lys</a:t>
            </a:r>
            <a:endParaRPr lang="da-DK"/>
          </a:p>
          <a:p>
            <a:pPr>
              <a:spcAft>
                <a:spcPct val="30000"/>
              </a:spcAft>
            </a:pPr>
            <a:r>
              <a:rPr lang="da-DK">
                <a:hlinkClick r:id="rId5" action="ppaction://hlinksldjump"/>
              </a:rPr>
              <a:t>Lysets egenskaber</a:t>
            </a:r>
            <a:endParaRPr lang="da-DK"/>
          </a:p>
          <a:p>
            <a:pPr>
              <a:spcAft>
                <a:spcPct val="30000"/>
              </a:spcAft>
            </a:pPr>
            <a:r>
              <a:rPr lang="da-DK">
                <a:hlinkClick r:id="rId6" action="ppaction://hlinksldjump"/>
              </a:rPr>
              <a:t>Laser</a:t>
            </a:r>
            <a:endParaRPr lang="da-DK"/>
          </a:p>
          <a:p>
            <a:pPr>
              <a:spcAft>
                <a:spcPct val="30000"/>
              </a:spcAft>
            </a:pPr>
            <a:r>
              <a:rPr lang="da-DK">
                <a:hlinkClick r:id="rId7" action="ppaction://hlinksldjump"/>
              </a:rPr>
              <a:t>Farver</a:t>
            </a:r>
            <a:endParaRPr lang="da-DK"/>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Fotoner – hvad er det</a:t>
            </a:r>
            <a:endParaRPr lang="da-DK" dirty="0"/>
          </a:p>
        </p:txBody>
      </p:sp>
      <p:sp>
        <p:nvSpPr>
          <p:cNvPr id="3" name="Pladsholder til indhold 2"/>
          <p:cNvSpPr>
            <a:spLocks noGrp="1"/>
          </p:cNvSpPr>
          <p:nvPr>
            <p:ph idx="1"/>
          </p:nvPr>
        </p:nvSpPr>
        <p:spPr/>
        <p:txBody>
          <a:bodyPr/>
          <a:lstStyle/>
          <a:p>
            <a:pPr marL="0" indent="0">
              <a:buNone/>
            </a:pPr>
            <a:r>
              <a:rPr lang="da-DK" dirty="0" smtClean="0"/>
              <a:t>Undersøg på nettet</a:t>
            </a:r>
          </a:p>
          <a:p>
            <a:pPr marL="0" indent="0">
              <a:buNone/>
            </a:pPr>
            <a:r>
              <a:rPr lang="da-DK" dirty="0" smtClean="0"/>
              <a:t>Hvad er en foton?</a:t>
            </a:r>
          </a:p>
          <a:p>
            <a:pPr marL="0" indent="0">
              <a:buNone/>
            </a:pPr>
            <a:r>
              <a:rPr lang="da-DK" dirty="0" smtClean="0"/>
              <a:t>Hvordan udsendes de?</a:t>
            </a:r>
          </a:p>
          <a:p>
            <a:pPr marL="0" indent="0">
              <a:buNone/>
            </a:pPr>
            <a:r>
              <a:rPr lang="da-DK" dirty="0" smtClean="0"/>
              <a:t>Hvad er en elektronskal?</a:t>
            </a:r>
          </a:p>
          <a:p>
            <a:pPr marL="0" indent="0">
              <a:buNone/>
            </a:pPr>
            <a:r>
              <a:rPr lang="da-DK" dirty="0" smtClean="0"/>
              <a:t>Hvad er </a:t>
            </a:r>
            <a:r>
              <a:rPr lang="da-DK" dirty="0" err="1" smtClean="0"/>
              <a:t>bohrs</a:t>
            </a:r>
            <a:r>
              <a:rPr lang="da-DK" dirty="0" smtClean="0"/>
              <a:t> atommodel?</a:t>
            </a:r>
          </a:p>
          <a:p>
            <a:pPr marL="0" indent="0">
              <a:buNone/>
            </a:pPr>
            <a:r>
              <a:rPr lang="da-DK" dirty="0" smtClean="0"/>
              <a:t>Dette skal gøres kort – vi går mere i </a:t>
            </a:r>
            <a:r>
              <a:rPr lang="da-DK" dirty="0" err="1" smtClean="0"/>
              <a:t>dyben</a:t>
            </a:r>
            <a:r>
              <a:rPr lang="da-DK" dirty="0" smtClean="0"/>
              <a:t> med atomer senere.</a:t>
            </a:r>
            <a:endParaRPr lang="da-DK" dirty="0"/>
          </a:p>
        </p:txBody>
      </p:sp>
    </p:spTree>
    <p:extLst>
      <p:ext uri="{BB962C8B-B14F-4D97-AF65-F5344CB8AC3E}">
        <p14:creationId xmlns:p14="http://schemas.microsoft.com/office/powerpoint/2010/main" val="327908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Rectangle 4"/>
          <p:cNvSpPr>
            <a:spLocks noGrp="1" noChangeArrowheads="1"/>
          </p:cNvSpPr>
          <p:nvPr>
            <p:ph type="ctrTitle"/>
          </p:nvPr>
        </p:nvSpPr>
        <p:spPr>
          <a:xfrm>
            <a:off x="611188" y="115888"/>
            <a:ext cx="7772400" cy="936625"/>
          </a:xfrm>
        </p:spPr>
        <p:txBody>
          <a:bodyPr/>
          <a:lstStyle/>
          <a:p>
            <a:r>
              <a:rPr lang="da-DK" sz="4000"/>
              <a:t>Hvad er lys ?</a:t>
            </a:r>
          </a:p>
        </p:txBody>
      </p:sp>
      <p:sp>
        <p:nvSpPr>
          <p:cNvPr id="12293" name="Rectangle 5"/>
          <p:cNvSpPr>
            <a:spLocks noGrp="1" noChangeArrowheads="1"/>
          </p:cNvSpPr>
          <p:nvPr>
            <p:ph type="subTitle" idx="1"/>
          </p:nvPr>
        </p:nvSpPr>
        <p:spPr>
          <a:xfrm>
            <a:off x="611188" y="2205038"/>
            <a:ext cx="7921625" cy="4103687"/>
          </a:xfrm>
        </p:spPr>
        <p:txBody>
          <a:bodyPr/>
          <a:lstStyle/>
          <a:p>
            <a:pPr algn="just">
              <a:lnSpc>
                <a:spcPct val="110000"/>
              </a:lnSpc>
              <a:spcAft>
                <a:spcPct val="30000"/>
              </a:spcAft>
            </a:pPr>
            <a:r>
              <a:rPr lang="da-DK" sz="2000" dirty="0"/>
              <a:t>Lys kan betragtes som bølger eller partikler – det afhænger af hvad man skal bruge svaret til. Lyspartikler kaldes fotoner.</a:t>
            </a:r>
          </a:p>
          <a:p>
            <a:pPr algn="just">
              <a:lnSpc>
                <a:spcPct val="110000"/>
              </a:lnSpc>
              <a:spcAft>
                <a:spcPct val="30000"/>
              </a:spcAft>
            </a:pPr>
            <a:r>
              <a:rPr lang="da-DK" sz="2000" dirty="0"/>
              <a:t>Til de fleste anvendelser kan lyset bedst beskrives som </a:t>
            </a:r>
            <a:r>
              <a:rPr lang="da-DK" sz="2000" dirty="0" err="1"/>
              <a:t>elektro-magnetiske</a:t>
            </a:r>
            <a:r>
              <a:rPr lang="da-DK" sz="2000" dirty="0"/>
              <a:t> bølger. Det vil sige at lys er i familie med radiobølger, mikrobølger og varmestråling = infrarødt lys, men disse bølger har alle en bølgelængde, som er længere end det synlige lys. Det betyder også, at de har en lavere energi, men naturligvis skal man passe på mikrobølgeovne og varmeapparater.</a:t>
            </a:r>
          </a:p>
          <a:p>
            <a:pPr algn="just">
              <a:lnSpc>
                <a:spcPct val="110000"/>
              </a:lnSpc>
              <a:spcAft>
                <a:spcPct val="30000"/>
              </a:spcAft>
            </a:pPr>
            <a:r>
              <a:rPr lang="da-DK" sz="2000" dirty="0"/>
              <a:t>Elektromagnetiske bølger med en bølgelængde kortere end synligt lys omfatter ultraviolet lys (UV), røntgenstråling og gammastråling. Disse bølger har høj energi og er farlige i større mængder.</a:t>
            </a:r>
          </a:p>
        </p:txBody>
      </p:sp>
      <p:sp>
        <p:nvSpPr>
          <p:cNvPr id="12297" name="AutoShape 9">
            <a:hlinkClick r:id="" action="ppaction://hlinkshowjump?jump=nextslide" highlightClick="1"/>
          </p:cNvPr>
          <p:cNvSpPr>
            <a:spLocks noChangeArrowheads="1"/>
          </p:cNvSpPr>
          <p:nvPr/>
        </p:nvSpPr>
        <p:spPr bwMode="auto">
          <a:xfrm>
            <a:off x="8459788" y="6165850"/>
            <a:ext cx="576262" cy="538163"/>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pic>
        <p:nvPicPr>
          <p:cNvPr id="12300" name="Picture 12" descr="spektrum_gs-3"/>
          <p:cNvPicPr>
            <a:picLocks noChangeAspect="1" noChangeArrowheads="1"/>
          </p:cNvPicPr>
          <p:nvPr/>
        </p:nvPicPr>
        <p:blipFill>
          <a:blip r:embed="rId3" cstate="print">
            <a:clrChange>
              <a:clrFrom>
                <a:srgbClr val="003882"/>
              </a:clrFrom>
              <a:clrTo>
                <a:srgbClr val="003882">
                  <a:alpha val="0"/>
                </a:srgbClr>
              </a:clrTo>
            </a:clrChange>
            <a:extLst>
              <a:ext uri="{28A0092B-C50C-407E-A947-70E740481C1C}">
                <a14:useLocalDpi xmlns:a14="http://schemas.microsoft.com/office/drawing/2010/main" val="0"/>
              </a:ext>
            </a:extLst>
          </a:blip>
          <a:srcRect/>
          <a:stretch>
            <a:fillRect/>
          </a:stretch>
        </p:blipFill>
        <p:spPr bwMode="auto">
          <a:xfrm>
            <a:off x="2555875" y="908050"/>
            <a:ext cx="3600450" cy="1206500"/>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Prism-g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77050" y="188913"/>
            <a:ext cx="1998663" cy="1282700"/>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wp"/>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288" y="188913"/>
            <a:ext cx="1296987" cy="1655762"/>
          </a:xfrm>
          <a:prstGeom prst="rect">
            <a:avLst/>
          </a:prstGeom>
          <a:noFill/>
          <a:extLst>
            <a:ext uri="{909E8E84-426E-40DD-AFC4-6F175D3DCCD1}">
              <a14:hiddenFill xmlns:a14="http://schemas.microsoft.com/office/drawing/2010/main">
                <a:solidFill>
                  <a:srgbClr val="FFFFFF"/>
                </a:solidFill>
              </a14:hiddenFill>
            </a:ext>
          </a:extLst>
        </p:spPr>
      </p:pic>
      <p:sp>
        <p:nvSpPr>
          <p:cNvPr id="12303" name="AutoShape 15">
            <a:hlinkClick r:id="" action="ppaction://hlinkshowjump?jump=firstslide" highlightClick="1"/>
          </p:cNvPr>
          <p:cNvSpPr>
            <a:spLocks noChangeArrowheads="1"/>
          </p:cNvSpPr>
          <p:nvPr/>
        </p:nvSpPr>
        <p:spPr bwMode="auto">
          <a:xfrm>
            <a:off x="7667625" y="6165850"/>
            <a:ext cx="576263" cy="503238"/>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a:xfrm>
            <a:off x="611188" y="115888"/>
            <a:ext cx="7772400" cy="936625"/>
          </a:xfrm>
        </p:spPr>
        <p:txBody>
          <a:bodyPr/>
          <a:lstStyle/>
          <a:p>
            <a:r>
              <a:rPr lang="da-DK" sz="4000"/>
              <a:t>Det elektromagnetiske spektrum</a:t>
            </a:r>
          </a:p>
        </p:txBody>
      </p:sp>
      <p:sp>
        <p:nvSpPr>
          <p:cNvPr id="126980" name="AutoShape 4">
            <a:hlinkClick r:id="" action="ppaction://hlinkshowjump?jump=nextslide" highlightClick="1"/>
          </p:cNvPr>
          <p:cNvSpPr>
            <a:spLocks noChangeArrowheads="1"/>
          </p:cNvSpPr>
          <p:nvPr/>
        </p:nvSpPr>
        <p:spPr bwMode="auto">
          <a:xfrm>
            <a:off x="8459788" y="6165850"/>
            <a:ext cx="576262" cy="538163"/>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pic>
        <p:nvPicPr>
          <p:cNvPr id="126982" name="Picture 6" descr="spektrum_gs-2"/>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68313" y="1044575"/>
            <a:ext cx="7775575" cy="5605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a:xfrm>
            <a:off x="611188" y="115888"/>
            <a:ext cx="7772400" cy="936625"/>
          </a:xfrm>
        </p:spPr>
        <p:txBody>
          <a:bodyPr/>
          <a:lstStyle/>
          <a:p>
            <a:r>
              <a:rPr lang="da-DK" sz="4000"/>
              <a:t>Det elektromagnetiske spektrum</a:t>
            </a:r>
          </a:p>
        </p:txBody>
      </p:sp>
      <p:sp>
        <p:nvSpPr>
          <p:cNvPr id="126980" name="AutoShape 4">
            <a:hlinkClick r:id="" action="ppaction://hlinkshowjump?jump=nextslide" highlightClick="1"/>
          </p:cNvPr>
          <p:cNvSpPr>
            <a:spLocks noChangeArrowheads="1"/>
          </p:cNvSpPr>
          <p:nvPr/>
        </p:nvSpPr>
        <p:spPr bwMode="auto">
          <a:xfrm>
            <a:off x="8459788" y="6165850"/>
            <a:ext cx="576262" cy="538163"/>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pic>
        <p:nvPicPr>
          <p:cNvPr id="126982" name="Picture 6" descr="spektrum_gs-2"/>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68313" y="1044575"/>
            <a:ext cx="7775575" cy="56054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can0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64" y="3429000"/>
            <a:ext cx="9251876"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351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35" name="Rectangle 15"/>
          <p:cNvSpPr>
            <a:spLocks noGrp="1" noChangeArrowheads="1"/>
          </p:cNvSpPr>
          <p:nvPr>
            <p:ph type="title"/>
          </p:nvPr>
        </p:nvSpPr>
        <p:spPr>
          <a:xfrm>
            <a:off x="468313" y="115888"/>
            <a:ext cx="8229600" cy="865187"/>
          </a:xfrm>
        </p:spPr>
        <p:txBody>
          <a:bodyPr/>
          <a:lstStyle/>
          <a:p>
            <a:r>
              <a:rPr lang="da-DK"/>
              <a:t>Solens lys</a:t>
            </a:r>
          </a:p>
        </p:txBody>
      </p:sp>
      <p:sp>
        <p:nvSpPr>
          <p:cNvPr id="30723" name="Rectangle 3"/>
          <p:cNvSpPr>
            <a:spLocks noGrp="1" noChangeArrowheads="1"/>
          </p:cNvSpPr>
          <p:nvPr>
            <p:ph type="subTitle" idx="4294967295"/>
          </p:nvPr>
        </p:nvSpPr>
        <p:spPr>
          <a:xfrm>
            <a:off x="900113" y="981075"/>
            <a:ext cx="7777162" cy="2808288"/>
          </a:xfrm>
        </p:spPr>
        <p:txBody>
          <a:bodyPr/>
          <a:lstStyle/>
          <a:p>
            <a:pPr marL="0" indent="0" algn="just">
              <a:lnSpc>
                <a:spcPct val="110000"/>
              </a:lnSpc>
              <a:spcAft>
                <a:spcPct val="30000"/>
              </a:spcAft>
              <a:buFont typeface="Wingdings" panose="05000000000000000000" pitchFamily="2" charset="2"/>
              <a:buNone/>
            </a:pPr>
            <a:r>
              <a:rPr lang="da-DK" sz="2000"/>
              <a:t>Solens hvide lys indeholder et spektrum af farver, som først bliver synlige, når man ser det gennem et prisme. Farverne har forskellig bølgelængde og brydes derfor i forskellige vinkler.</a:t>
            </a:r>
          </a:p>
          <a:p>
            <a:pPr marL="0" indent="0" algn="just">
              <a:lnSpc>
                <a:spcPct val="110000"/>
              </a:lnSpc>
              <a:spcAft>
                <a:spcPct val="30000"/>
              </a:spcAft>
              <a:buFont typeface="Wingdings" panose="05000000000000000000" pitchFamily="2" charset="2"/>
              <a:buNone/>
            </a:pPr>
            <a:endParaRPr lang="da-DK" sz="2000"/>
          </a:p>
          <a:p>
            <a:pPr marL="0" indent="0" algn="just">
              <a:lnSpc>
                <a:spcPct val="110000"/>
              </a:lnSpc>
              <a:spcAft>
                <a:spcPct val="30000"/>
              </a:spcAft>
              <a:buFont typeface="Wingdings" panose="05000000000000000000" pitchFamily="2" charset="2"/>
              <a:buNone/>
            </a:pPr>
            <a:endParaRPr lang="da-DK" sz="2000"/>
          </a:p>
          <a:p>
            <a:pPr marL="0" indent="0" algn="just">
              <a:lnSpc>
                <a:spcPct val="110000"/>
              </a:lnSpc>
              <a:spcAft>
                <a:spcPct val="30000"/>
              </a:spcAft>
              <a:buFont typeface="Wingdings" panose="05000000000000000000" pitchFamily="2" charset="2"/>
              <a:buNone/>
            </a:pPr>
            <a:r>
              <a:rPr lang="da-DK" sz="2000"/>
              <a:t>Lysets hastighed i rummet er 300.000 km i sekundet. Det betyder, at lyset fra månen er 1 sekund om at nå Jorden. </a:t>
            </a:r>
          </a:p>
        </p:txBody>
      </p:sp>
      <p:pic>
        <p:nvPicPr>
          <p:cNvPr id="30727" name="Picture 7" descr="Prisme_gs"/>
          <p:cNvPicPr>
            <a:picLocks noChangeAspect="1" noChangeArrowheads="1"/>
          </p:cNvPicPr>
          <p:nvPr/>
        </p:nvPicPr>
        <p:blipFill>
          <a:blip r:embed="rId4" cstate="print">
            <a:clrChange>
              <a:clrFrom>
                <a:srgbClr val="003399"/>
              </a:clrFrom>
              <a:clrTo>
                <a:srgbClr val="003399">
                  <a:alpha val="0"/>
                </a:srgbClr>
              </a:clrTo>
            </a:clrChange>
            <a:extLst>
              <a:ext uri="{28A0092B-C50C-407E-A947-70E740481C1C}">
                <a14:useLocalDpi xmlns:a14="http://schemas.microsoft.com/office/drawing/2010/main" val="0"/>
              </a:ext>
            </a:extLst>
          </a:blip>
          <a:srcRect/>
          <a:stretch>
            <a:fillRect/>
          </a:stretch>
        </p:blipFill>
        <p:spPr bwMode="auto">
          <a:xfrm>
            <a:off x="5148263" y="1916113"/>
            <a:ext cx="3600450" cy="1090612"/>
          </a:xfrm>
          <a:prstGeom prst="rect">
            <a:avLst/>
          </a:prstGeom>
          <a:noFill/>
          <a:extLst>
            <a:ext uri="{909E8E84-426E-40DD-AFC4-6F175D3DCCD1}">
              <a14:hiddenFill xmlns:a14="http://schemas.microsoft.com/office/drawing/2010/main">
                <a:solidFill>
                  <a:srgbClr val="FFFFFF"/>
                </a:solidFill>
              </a14:hiddenFill>
            </a:ext>
          </a:extLst>
        </p:spPr>
      </p:pic>
      <p:sp>
        <p:nvSpPr>
          <p:cNvPr id="30729" name="AutoShape 9">
            <a:hlinkClick r:id="" action="ppaction://hlinkshowjump?jump=nextslide" highlightClick="1"/>
          </p:cNvPr>
          <p:cNvSpPr>
            <a:spLocks noChangeArrowheads="1"/>
          </p:cNvSpPr>
          <p:nvPr/>
        </p:nvSpPr>
        <p:spPr bwMode="auto">
          <a:xfrm>
            <a:off x="8459788" y="6165850"/>
            <a:ext cx="576262" cy="538163"/>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pic>
        <p:nvPicPr>
          <p:cNvPr id="30731" name="Picture 11" descr="G5_Sol_mini"/>
          <p:cNvPicPr>
            <a:picLocks noChangeAspect="1" noChangeArrowheads="1"/>
          </p:cNvPicPr>
          <p:nvPr/>
        </p:nvPicPr>
        <p:blipFill>
          <a:blip r:embed="rId5">
            <a:clrChange>
              <a:clrFrom>
                <a:srgbClr val="090100"/>
              </a:clrFrom>
              <a:clrTo>
                <a:srgbClr val="090100">
                  <a:alpha val="0"/>
                </a:srgbClr>
              </a:clrTo>
            </a:clrChange>
            <a:extLst>
              <a:ext uri="{28A0092B-C50C-407E-A947-70E740481C1C}">
                <a14:useLocalDpi xmlns:a14="http://schemas.microsoft.com/office/drawing/2010/main" val="0"/>
              </a:ext>
            </a:extLst>
          </a:blip>
          <a:srcRect/>
          <a:stretch>
            <a:fillRect/>
          </a:stretch>
        </p:blipFill>
        <p:spPr bwMode="auto">
          <a:xfrm>
            <a:off x="395288" y="4005263"/>
            <a:ext cx="2736850" cy="26273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732" name="Object 12"/>
          <p:cNvGraphicFramePr>
            <a:graphicFrameLocks noChangeAspect="1"/>
          </p:cNvGraphicFramePr>
          <p:nvPr/>
        </p:nvGraphicFramePr>
        <p:xfrm>
          <a:off x="7667625" y="5191125"/>
          <a:ext cx="360363" cy="360363"/>
        </p:xfrm>
        <a:graphic>
          <a:graphicData uri="http://schemas.openxmlformats.org/presentationml/2006/ole">
            <mc:AlternateContent xmlns:mc="http://schemas.openxmlformats.org/markup-compatibility/2006">
              <mc:Choice xmlns:v="urn:schemas-microsoft-com:vml" Requires="v">
                <p:oleObj spid="_x0000_s30745" name="PHOTO-PAINT" r:id="rId6" imgW="898933" imgH="898933" progId="CorelPhotoPaint.Image.12">
                  <p:embed/>
                </p:oleObj>
              </mc:Choice>
              <mc:Fallback>
                <p:oleObj name="PHOTO-PAINT" r:id="rId6" imgW="898933" imgH="898933" progId="CorelPhotoPaint.Image.12">
                  <p:embed/>
                  <p:pic>
                    <p:nvPicPr>
                      <p:cNvPr id="0" name="Object 12"/>
                      <p:cNvPicPr>
                        <a:picLocks noChangeAspect="1" noChangeArrowheads="1"/>
                      </p:cNvPicPr>
                      <p:nvPr/>
                    </p:nvPicPr>
                    <p:blipFill>
                      <a:blip r:embed="rId7">
                        <a:clrChange>
                          <a:clrFrom>
                            <a:srgbClr val="663333"/>
                          </a:clrFrom>
                          <a:clrTo>
                            <a:srgbClr val="663333">
                              <a:alpha val="0"/>
                            </a:srgbClr>
                          </a:clrTo>
                        </a:clrChange>
                        <a:extLst>
                          <a:ext uri="{28A0092B-C50C-407E-A947-70E740481C1C}">
                            <a14:useLocalDpi xmlns:a14="http://schemas.microsoft.com/office/drawing/2010/main" val="0"/>
                          </a:ext>
                        </a:extLst>
                      </a:blip>
                      <a:srcRect/>
                      <a:stretch>
                        <a:fillRect/>
                      </a:stretch>
                    </p:blipFill>
                    <p:spPr bwMode="auto">
                      <a:xfrm>
                        <a:off x="7667625" y="5191125"/>
                        <a:ext cx="36036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33" name="AutoShape 13"/>
          <p:cNvSpPr>
            <a:spLocks noChangeArrowheads="1"/>
          </p:cNvSpPr>
          <p:nvPr/>
        </p:nvSpPr>
        <p:spPr bwMode="auto">
          <a:xfrm>
            <a:off x="3348038" y="5300663"/>
            <a:ext cx="4176712" cy="71437"/>
          </a:xfrm>
          <a:prstGeom prst="rightArrow">
            <a:avLst>
              <a:gd name="adj1" fmla="val 50000"/>
              <a:gd name="adj2" fmla="val 1461677"/>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30734" name="Text Box 14"/>
          <p:cNvSpPr txBox="1">
            <a:spLocks noChangeArrowheads="1"/>
          </p:cNvSpPr>
          <p:nvPr/>
        </p:nvSpPr>
        <p:spPr bwMode="auto">
          <a:xfrm>
            <a:off x="3059113" y="5661025"/>
            <a:ext cx="5003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a-DK"/>
              <a:t>Det tager 8 minutter før sollyset når Jorden</a:t>
            </a:r>
          </a:p>
        </p:txBody>
      </p:sp>
      <p:sp>
        <p:nvSpPr>
          <p:cNvPr id="30736" name="AutoShape 16">
            <a:hlinkClick r:id="" action="ppaction://hlinkshowjump?jump=firstslide" highlightClick="1"/>
          </p:cNvPr>
          <p:cNvSpPr>
            <a:spLocks noChangeArrowheads="1"/>
          </p:cNvSpPr>
          <p:nvPr/>
        </p:nvSpPr>
        <p:spPr bwMode="auto">
          <a:xfrm>
            <a:off x="8459788" y="5516563"/>
            <a:ext cx="576262" cy="503237"/>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68313" y="115888"/>
            <a:ext cx="8229600" cy="774700"/>
          </a:xfrm>
        </p:spPr>
        <p:txBody>
          <a:bodyPr/>
          <a:lstStyle/>
          <a:p>
            <a:r>
              <a:rPr lang="da-DK"/>
              <a:t>Lysets egenskaber  1</a:t>
            </a:r>
          </a:p>
        </p:txBody>
      </p:sp>
      <p:sp>
        <p:nvSpPr>
          <p:cNvPr id="131075" name="Rectangle 3"/>
          <p:cNvSpPr>
            <a:spLocks noGrp="1" noChangeArrowheads="1"/>
          </p:cNvSpPr>
          <p:nvPr>
            <p:ph type="subTitle" idx="4294967295"/>
          </p:nvPr>
        </p:nvSpPr>
        <p:spPr>
          <a:xfrm>
            <a:off x="900113" y="981075"/>
            <a:ext cx="7777162" cy="1511300"/>
          </a:xfrm>
        </p:spPr>
        <p:txBody>
          <a:bodyPr/>
          <a:lstStyle/>
          <a:p>
            <a:pPr marL="0" indent="0" algn="just">
              <a:lnSpc>
                <a:spcPct val="110000"/>
              </a:lnSpc>
              <a:spcAft>
                <a:spcPct val="30000"/>
              </a:spcAft>
              <a:buFont typeface="Wingdings" panose="05000000000000000000" pitchFamily="2" charset="2"/>
              <a:buNone/>
            </a:pPr>
            <a:r>
              <a:rPr lang="da-DK" sz="2000"/>
              <a:t>Lysets bølgelængde bestemmer hvordan vi opfatter farven af lyset. Lys med en kort bølgelængde ser vi som violette eller blå farver,  mens lys med en lang bølgelængde er rødligt. Grønt og gult lys ligger i mellem det blå og røde lys.</a:t>
            </a:r>
          </a:p>
        </p:txBody>
      </p:sp>
      <p:sp>
        <p:nvSpPr>
          <p:cNvPr id="131077" name="AutoShape 5">
            <a:hlinkClick r:id="" action="ppaction://hlinkshowjump?jump=nextslide" highlightClick="1"/>
          </p:cNvPr>
          <p:cNvSpPr>
            <a:spLocks noChangeArrowheads="1"/>
          </p:cNvSpPr>
          <p:nvPr/>
        </p:nvSpPr>
        <p:spPr bwMode="auto">
          <a:xfrm>
            <a:off x="8459788" y="6165850"/>
            <a:ext cx="576262" cy="538163"/>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pic>
        <p:nvPicPr>
          <p:cNvPr id="131082" name="Picture 10" descr="spektrum_gs-4"/>
          <p:cNvPicPr>
            <a:picLocks noGrp="1" noChangeAspect="1" noChangeArrowheads="1"/>
          </p:cNvPicPr>
          <p:nvPr>
            <p:ph idx="1"/>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a:xfrm>
            <a:off x="971550" y="2565400"/>
            <a:ext cx="7561263" cy="173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1084" name="Rectangle 12"/>
          <p:cNvSpPr>
            <a:spLocks noChangeArrowheads="1"/>
          </p:cNvSpPr>
          <p:nvPr/>
        </p:nvSpPr>
        <p:spPr bwMode="auto">
          <a:xfrm>
            <a:off x="827088" y="4365625"/>
            <a:ext cx="7850187"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90000"/>
              <a:buFont typeface="Wingdings" panose="05000000000000000000" pitchFamily="2" charset="2"/>
              <a:defRPr sz="36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spcBef>
                <a:spcPct val="20000"/>
              </a:spcBef>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spcBef>
                <a:spcPct val="20000"/>
              </a:spcBef>
              <a:buClr>
                <a:schemeClr val="accent2"/>
              </a:buClr>
              <a:buSzPct val="9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spcBef>
                <a:spcPct val="20000"/>
              </a:spcBef>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spcBef>
                <a:spcPct val="20000"/>
              </a:spcBef>
              <a:buClr>
                <a:schemeClr val="folHlink"/>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algn="ctr" fontAlgn="base">
              <a:spcBef>
                <a:spcPct val="20000"/>
              </a:spcBef>
              <a:spcAft>
                <a:spcPct val="0"/>
              </a:spcAft>
              <a:buClr>
                <a:schemeClr val="folHlink"/>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algn="ctr" fontAlgn="base">
              <a:spcBef>
                <a:spcPct val="20000"/>
              </a:spcBef>
              <a:spcAft>
                <a:spcPct val="0"/>
              </a:spcAft>
              <a:buClr>
                <a:schemeClr val="folHlink"/>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algn="ctr" fontAlgn="base">
              <a:spcBef>
                <a:spcPct val="20000"/>
              </a:spcBef>
              <a:spcAft>
                <a:spcPct val="0"/>
              </a:spcAft>
              <a:buClr>
                <a:schemeClr val="folHlink"/>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algn="ctr" fontAlgn="base">
              <a:spcBef>
                <a:spcPct val="20000"/>
              </a:spcBef>
              <a:spcAft>
                <a:spcPct val="0"/>
              </a:spcAft>
              <a:buClr>
                <a:schemeClr val="folHlink"/>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just">
              <a:lnSpc>
                <a:spcPct val="110000"/>
              </a:lnSpc>
              <a:spcAft>
                <a:spcPct val="30000"/>
              </a:spcAft>
            </a:pPr>
            <a:r>
              <a:rPr lang="da-DK" sz="2000" dirty="0"/>
              <a:t>Bølgelængden </a:t>
            </a:r>
            <a:r>
              <a:rPr lang="el-GR" sz="2000" dirty="0"/>
              <a:t>λ</a:t>
            </a:r>
            <a:r>
              <a:rPr lang="da-DK" sz="2000" dirty="0"/>
              <a:t> måles i </a:t>
            </a:r>
            <a:r>
              <a:rPr lang="da-DK" sz="2000" dirty="0" err="1"/>
              <a:t>nannometer</a:t>
            </a:r>
            <a:r>
              <a:rPr lang="da-DK" sz="2000" dirty="0"/>
              <a:t> (nm), som 0,000000001  meter. Antallet af lysets bølgebevægelser pr. sekund kaldes lysets frekvens og måles i hertz (Hz). Der er sammenhæng mellem lysets bølgelængde og lysets frekvens, i det lysets hastighed er  </a:t>
            </a:r>
            <a:r>
              <a:rPr lang="da-DK" sz="2000" b="1" dirty="0"/>
              <a:t>c = </a:t>
            </a:r>
            <a:r>
              <a:rPr lang="el-GR" sz="2000" b="1" dirty="0"/>
              <a:t>λ</a:t>
            </a:r>
            <a:r>
              <a:rPr lang="da-DK" sz="2000" dirty="0"/>
              <a:t> </a:t>
            </a:r>
            <a:r>
              <a:rPr lang="el-GR" sz="2000" dirty="0"/>
              <a:t>•</a:t>
            </a:r>
            <a:r>
              <a:rPr lang="da-DK" sz="2000" dirty="0"/>
              <a:t> </a:t>
            </a:r>
            <a:r>
              <a:rPr lang="da-DK" sz="2000" b="1" dirty="0" smtClean="0"/>
              <a:t>f</a:t>
            </a:r>
          </a:p>
          <a:p>
            <a:pPr algn="just">
              <a:lnSpc>
                <a:spcPct val="110000"/>
              </a:lnSpc>
              <a:spcAft>
                <a:spcPct val="30000"/>
              </a:spcAft>
            </a:pPr>
            <a:r>
              <a:rPr lang="da-DK" sz="2000" b="1" dirty="0" smtClean="0"/>
              <a:t>C er lysets hastighed 3*10</a:t>
            </a:r>
            <a:r>
              <a:rPr lang="da-DK" sz="2000" b="1" baseline="30000" dirty="0" smtClean="0"/>
              <a:t>8</a:t>
            </a:r>
            <a:r>
              <a:rPr lang="da-DK" sz="2000" b="1" dirty="0" smtClean="0"/>
              <a:t> m/s = 300 000 000 m/s</a:t>
            </a:r>
            <a:endParaRPr lang="el-GR" sz="2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Lyset bølgelængde</a:t>
            </a:r>
            <a:endParaRPr lang="da-DK" dirty="0"/>
          </a:p>
        </p:txBody>
      </p:sp>
      <p:sp>
        <p:nvSpPr>
          <p:cNvPr id="4" name="Rectangle 2"/>
          <p:cNvSpPr>
            <a:spLocks noChangeArrowheads="1"/>
          </p:cNvSpPr>
          <p:nvPr/>
        </p:nvSpPr>
        <p:spPr bwMode="auto">
          <a:xfrm>
            <a:off x="1331640" y="15567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graphicFrame>
        <p:nvGraphicFramePr>
          <p:cNvPr id="5" name="Objekt 4"/>
          <p:cNvGraphicFramePr>
            <a:graphicFrameLocks noChangeAspect="1"/>
          </p:cNvGraphicFramePr>
          <p:nvPr>
            <p:extLst>
              <p:ext uri="{D42A27DB-BD31-4B8C-83A1-F6EECF244321}">
                <p14:modId xmlns:p14="http://schemas.microsoft.com/office/powerpoint/2010/main" val="312164663"/>
              </p:ext>
            </p:extLst>
          </p:nvPr>
        </p:nvGraphicFramePr>
        <p:xfrm>
          <a:off x="1331640" y="1268760"/>
          <a:ext cx="6111875" cy="906463"/>
        </p:xfrm>
        <a:graphic>
          <a:graphicData uri="http://schemas.openxmlformats.org/presentationml/2006/ole">
            <mc:AlternateContent xmlns:mc="http://schemas.openxmlformats.org/markup-compatibility/2006">
              <mc:Choice xmlns:v="urn:schemas-microsoft-com:vml" Requires="v">
                <p:oleObj spid="_x0000_s162833" r:id="rId3" imgW="9610560" imgH="1428840" progId="">
                  <p:embed/>
                </p:oleObj>
              </mc:Choice>
              <mc:Fallback>
                <p:oleObj r:id="rId3" imgW="9610560" imgH="1428840" progId="">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268760"/>
                        <a:ext cx="6111875" cy="906463"/>
                      </a:xfrm>
                      <a:prstGeom prst="rect">
                        <a:avLst/>
                      </a:prstGeom>
                      <a:solidFill>
                        <a:srgbClr val="FFFFFF"/>
                      </a:solidFill>
                    </p:spPr>
                  </p:pic>
                </p:oleObj>
              </mc:Fallback>
            </mc:AlternateContent>
          </a:graphicData>
        </a:graphic>
      </p:graphicFrame>
      <p:sp>
        <p:nvSpPr>
          <p:cNvPr id="10" name="Rectangle 7"/>
          <p:cNvSpPr>
            <a:spLocks noChangeArrowheads="1"/>
          </p:cNvSpPr>
          <p:nvPr/>
        </p:nvSpPr>
        <p:spPr bwMode="auto">
          <a:xfrm>
            <a:off x="-133793" y="2809145"/>
            <a:ext cx="36963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4551"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3" name="Rektangel 12"/>
          <p:cNvSpPr/>
          <p:nvPr/>
        </p:nvSpPr>
        <p:spPr>
          <a:xfrm>
            <a:off x="172128" y="2311202"/>
            <a:ext cx="8851765" cy="4031873"/>
          </a:xfrm>
          <a:prstGeom prst="rect">
            <a:avLst/>
          </a:prstGeom>
        </p:spPr>
        <p:txBody>
          <a:bodyPr wrap="square">
            <a:spAutoFit/>
          </a:bodyPr>
          <a:lstStyle/>
          <a:p>
            <a:pPr lvl="0"/>
            <a:r>
              <a:rPr lang="da-DK" sz="1600" b="1" dirty="0">
                <a:latin typeface="Century" panose="02040604050505020304" pitchFamily="18" charset="0"/>
              </a:rPr>
              <a:t>Bølgelængden og fart</a:t>
            </a:r>
            <a:endParaRPr lang="da-DK" sz="1600" b="1" dirty="0">
              <a:latin typeface="Times New Roman" panose="02020603050405020304" pitchFamily="18" charset="0"/>
            </a:endParaRPr>
          </a:p>
          <a:p>
            <a:pPr lvl="0" eaLnBrk="0" hangingPunct="0"/>
            <a:r>
              <a:rPr lang="da-DK" sz="1600" dirty="0">
                <a:latin typeface="Century" panose="02040604050505020304" pitchFamily="18" charset="0"/>
                <a:ea typeface="Times New Roman" panose="02020603050405020304" pitchFamily="18" charset="0"/>
              </a:rPr>
              <a:t>En plade med mange spalter kaldes et optisk gitter – i vores fysiklokale har vi fx et optisk gitter med 300 spalter pr mm. Det vil sige at afstanden mellem to spalter er 1/300 mm i dette gitter. </a:t>
            </a:r>
            <a:endParaRPr lang="da-DK" sz="1600" dirty="0"/>
          </a:p>
          <a:p>
            <a:pPr lvl="0" eaLnBrk="0" hangingPunct="0"/>
            <a:r>
              <a:rPr lang="da-DK" sz="1600" dirty="0">
                <a:latin typeface="Century" panose="02040604050505020304" pitchFamily="18" charset="0"/>
                <a:ea typeface="Times New Roman" panose="02020603050405020304" pitchFamily="18" charset="0"/>
              </a:rPr>
              <a:t>Hvis vi lader laserlyset gå igennem gitre med </a:t>
            </a:r>
            <a:r>
              <a:rPr lang="da-DK" sz="1600" dirty="0" err="1">
                <a:latin typeface="Century" panose="02040604050505020304" pitchFamily="18" charset="0"/>
                <a:ea typeface="Times New Roman" panose="02020603050405020304" pitchFamily="18" charset="0"/>
              </a:rPr>
              <a:t>henholdvis</a:t>
            </a:r>
            <a:r>
              <a:rPr lang="da-DK" sz="1600" dirty="0">
                <a:latin typeface="Century" panose="02040604050505020304" pitchFamily="18" charset="0"/>
                <a:ea typeface="Times New Roman" panose="02020603050405020304" pitchFamily="18" charset="0"/>
              </a:rPr>
              <a:t> 300 og 600 gitre, vil vi se at jo tættere spalterne er på hinanden des flere interferensstriber vil vise sig. </a:t>
            </a:r>
            <a:endParaRPr lang="da-DK" sz="1600" dirty="0"/>
          </a:p>
          <a:p>
            <a:pPr lvl="0" eaLnBrk="0" hangingPunct="0"/>
            <a:endParaRPr lang="da-DK" sz="1600" dirty="0"/>
          </a:p>
          <a:p>
            <a:pPr lvl="0"/>
            <a:endParaRPr lang="da-DK" sz="1600" dirty="0" smtClean="0">
              <a:latin typeface="Century" panose="02040604050505020304" pitchFamily="18" charset="0"/>
              <a:ea typeface="Times New Roman" panose="02020603050405020304" pitchFamily="18" charset="0"/>
            </a:endParaRPr>
          </a:p>
          <a:p>
            <a:pPr lvl="0"/>
            <a:r>
              <a:rPr lang="da-DK" sz="1600" dirty="0" smtClean="0">
                <a:latin typeface="Century" panose="02040604050505020304" pitchFamily="18" charset="0"/>
                <a:ea typeface="Times New Roman" panose="02020603050405020304" pitchFamily="18" charset="0"/>
              </a:rPr>
              <a:t>Det </a:t>
            </a:r>
            <a:r>
              <a:rPr lang="da-DK" sz="1600" dirty="0">
                <a:latin typeface="Century" panose="02040604050505020304" pitchFamily="18" charset="0"/>
                <a:ea typeface="Times New Roman" panose="02020603050405020304" pitchFamily="18" charset="0"/>
              </a:rPr>
              <a:t>samme gælder vandbølger – når afstanden mellem bølgekilder bliver større så vokser antallet af interferensstriber. </a:t>
            </a:r>
            <a:endParaRPr lang="da-DK" sz="1600" dirty="0"/>
          </a:p>
          <a:p>
            <a:pPr lvl="0" eaLnBrk="0" hangingPunct="0"/>
            <a:r>
              <a:rPr lang="da-DK" sz="1600" dirty="0">
                <a:latin typeface="Century" panose="02040604050505020304" pitchFamily="18" charset="0"/>
                <a:ea typeface="Times New Roman" panose="02020603050405020304" pitchFamily="18" charset="0"/>
              </a:rPr>
              <a:t>Vi kan også beregne bølgelængden. Vi skal bruge følgende oplysninger:</a:t>
            </a:r>
            <a:endParaRPr lang="da-DK" sz="1600" dirty="0"/>
          </a:p>
          <a:p>
            <a:pPr lvl="0" eaLnBrk="0" hangingPunct="0"/>
            <a:r>
              <a:rPr lang="da-DK" sz="1600" dirty="0">
                <a:latin typeface="Century" panose="02040604050505020304" pitchFamily="18" charset="0"/>
                <a:ea typeface="Times New Roman" panose="02020603050405020304" pitchFamily="18" charset="0"/>
              </a:rPr>
              <a:t>Antal spalter i gitteret (d) – fx 1/300 mm)</a:t>
            </a:r>
            <a:endParaRPr lang="da-DK" sz="1600" dirty="0"/>
          </a:p>
          <a:p>
            <a:pPr lvl="0" eaLnBrk="0" hangingPunct="0"/>
            <a:r>
              <a:rPr lang="da-DK" sz="1600" dirty="0">
                <a:latin typeface="Century" panose="02040604050505020304" pitchFamily="18" charset="0"/>
                <a:ea typeface="Times New Roman" panose="02020603050405020304" pitchFamily="18" charset="0"/>
              </a:rPr>
              <a:t>Afstand mellem gitter og tavle (L) (i mm)</a:t>
            </a:r>
            <a:endParaRPr lang="da-DK" sz="1600" dirty="0"/>
          </a:p>
          <a:p>
            <a:pPr lvl="0" eaLnBrk="0" hangingPunct="0"/>
            <a:r>
              <a:rPr lang="da-DK" sz="1600" dirty="0">
                <a:latin typeface="Century" panose="02040604050505020304" pitchFamily="18" charset="0"/>
                <a:ea typeface="Times New Roman" panose="02020603050405020304" pitchFamily="18" charset="0"/>
              </a:rPr>
              <a:t>Afstand mellem lyspletter (x) (i mm)</a:t>
            </a:r>
            <a:endParaRPr lang="da-DK" sz="1600" dirty="0"/>
          </a:p>
          <a:p>
            <a:pPr lvl="0" eaLnBrk="0" hangingPunct="0"/>
            <a:r>
              <a:rPr lang="da-DK" sz="1600" dirty="0">
                <a:latin typeface="Symbol" panose="05050102010706020507" pitchFamily="18" charset="2"/>
                <a:ea typeface="Times New Roman" panose="02020603050405020304" pitchFamily="18" charset="0"/>
              </a:rPr>
              <a:t>l</a:t>
            </a:r>
            <a:r>
              <a:rPr lang="da-DK" sz="1600" dirty="0">
                <a:latin typeface="Century" panose="02040604050505020304" pitchFamily="18" charset="0"/>
                <a:ea typeface="Times New Roman" panose="02020603050405020304" pitchFamily="18" charset="0"/>
              </a:rPr>
              <a:t> = x * d / L</a:t>
            </a:r>
            <a:endParaRPr lang="da-DK" sz="1600" dirty="0"/>
          </a:p>
          <a:p>
            <a:pPr lvl="0" eaLnBrk="0" hangingPunct="0"/>
            <a:r>
              <a:rPr lang="da-DK" sz="1600" dirty="0">
                <a:latin typeface="Century" panose="02040604050505020304" pitchFamily="18" charset="0"/>
                <a:ea typeface="Times New Roman" panose="02020603050405020304" pitchFamily="18" charset="0"/>
              </a:rPr>
              <a:t>Hvis vi regner det ud for vores røde laserlys vil vi ca. få resultatet 0.000065 mm</a:t>
            </a:r>
            <a:endParaRPr lang="da-DK" sz="1600" dirty="0"/>
          </a:p>
        </p:txBody>
      </p:sp>
    </p:spTree>
    <p:extLst>
      <p:ext uri="{BB962C8B-B14F-4D97-AF65-F5344CB8AC3E}">
        <p14:creationId xmlns:p14="http://schemas.microsoft.com/office/powerpoint/2010/main" val="2390787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5511</TotalTime>
  <Words>1706</Words>
  <Application>Microsoft Office PowerPoint</Application>
  <PresentationFormat>Skærmshow (4:3)</PresentationFormat>
  <Paragraphs>160</Paragraphs>
  <Slides>30</Slides>
  <Notes>12</Notes>
  <HiddenSlides>0</HiddenSlides>
  <MMClips>1</MMClips>
  <ScaleCrop>false</ScaleCrop>
  <HeadingPairs>
    <vt:vector size="8" baseType="variant">
      <vt:variant>
        <vt:lpstr>Benyttede skrifttyper</vt:lpstr>
      </vt:variant>
      <vt:variant>
        <vt:i4>8</vt:i4>
      </vt:variant>
      <vt:variant>
        <vt:lpstr>Tema</vt:lpstr>
      </vt:variant>
      <vt:variant>
        <vt:i4>1</vt:i4>
      </vt:variant>
      <vt:variant>
        <vt:lpstr>Integrerede OLE-servere</vt:lpstr>
      </vt:variant>
      <vt:variant>
        <vt:i4>1</vt:i4>
      </vt:variant>
      <vt:variant>
        <vt:lpstr>Slidetitler</vt:lpstr>
      </vt:variant>
      <vt:variant>
        <vt:i4>30</vt:i4>
      </vt:variant>
    </vt:vector>
  </HeadingPairs>
  <TitlesOfParts>
    <vt:vector size="40" baseType="lpstr">
      <vt:lpstr>Arial</vt:lpstr>
      <vt:lpstr>Calibri</vt:lpstr>
      <vt:lpstr>Century</vt:lpstr>
      <vt:lpstr>Symbol</vt:lpstr>
      <vt:lpstr>Times New Roman</vt:lpstr>
      <vt:lpstr>Verdana</vt:lpstr>
      <vt:lpstr>Verdana, Arial, Helvetica</vt:lpstr>
      <vt:lpstr>Wingdings</vt:lpstr>
      <vt:lpstr>Beam</vt:lpstr>
      <vt:lpstr>PHOTO-PAINT</vt:lpstr>
      <vt:lpstr>Lysets Natur</vt:lpstr>
      <vt:lpstr>PowerPoint-præsentation</vt:lpstr>
      <vt:lpstr>PowerPoint-præsentation</vt:lpstr>
      <vt:lpstr>Hvad er lys ?</vt:lpstr>
      <vt:lpstr>Det elektromagnetiske spektrum</vt:lpstr>
      <vt:lpstr>Det elektromagnetiske spektrum</vt:lpstr>
      <vt:lpstr>Solens lys</vt:lpstr>
      <vt:lpstr>Lysets egenskaber  1</vt:lpstr>
      <vt:lpstr>Lyset bølgelængde</vt:lpstr>
      <vt:lpstr>Lysets egenskaber  2</vt:lpstr>
      <vt:lpstr>Lysets egenskaber  3</vt:lpstr>
      <vt:lpstr>Laser</vt:lpstr>
      <vt:lpstr>Farver  1</vt:lpstr>
      <vt:lpstr>PowerPoint-præsentation</vt:lpstr>
      <vt:lpstr>Farver  2</vt:lpstr>
      <vt:lpstr>Bølger ? Partikler?</vt:lpstr>
      <vt:lpstr>PowerPoint-præsentation</vt:lpstr>
      <vt:lpstr>PowerPoint-præsentation</vt:lpstr>
      <vt:lpstr>Hvor kommer lys fra?</vt:lpstr>
      <vt:lpstr>Farven af lyset</vt:lpstr>
      <vt:lpstr>Lys som bølge</vt:lpstr>
      <vt:lpstr>Lysets hastighed</vt:lpstr>
      <vt:lpstr>Lys og Stof</vt:lpstr>
      <vt:lpstr>PowerPoint-præsentation</vt:lpstr>
      <vt:lpstr>Refleksion og farve</vt:lpstr>
      <vt:lpstr>Absorbering og farver</vt:lpstr>
      <vt:lpstr>Overførsel af lys </vt:lpstr>
      <vt:lpstr>Optik</vt:lpstr>
      <vt:lpstr>PowerPoint-præsentation</vt:lpstr>
      <vt:lpstr>Fotoner – hvad er det</vt:lpstr>
    </vt:vector>
  </TitlesOfParts>
  <Company>Fur Museum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Naturens Lys</dc:title>
  <dc:creator>Preferred Customer</dc:creator>
  <cp:lastModifiedBy>Morten Graae</cp:lastModifiedBy>
  <cp:revision>121</cp:revision>
  <dcterms:created xsi:type="dcterms:W3CDTF">2006-03-28T19:09:19Z</dcterms:created>
  <dcterms:modified xsi:type="dcterms:W3CDTF">2014-10-27T10:11:15Z</dcterms:modified>
</cp:coreProperties>
</file>