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2"/>
  </p:sldMasterIdLst>
  <p:notesMasterIdLst>
    <p:notesMasterId r:id="rId10"/>
  </p:notesMasterIdLst>
  <p:sldIdLst>
    <p:sldId id="257" r:id="rId3"/>
    <p:sldId id="258" r:id="rId4"/>
    <p:sldId id="261" r:id="rId5"/>
    <p:sldId id="262" r:id="rId6"/>
    <p:sldId id="263" r:id="rId7"/>
    <p:sldId id="259" r:id="rId8"/>
    <p:sldId id="26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73263" autoAdjust="0"/>
  </p:normalViewPr>
  <p:slideViewPr>
    <p:cSldViewPr showGuides="1">
      <p:cViewPr varScale="1">
        <p:scale>
          <a:sx n="89" d="100"/>
          <a:sy n="89" d="100"/>
        </p:scale>
        <p:origin x="1310"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5A0A01-C818-4501-A4A1-72FB312984E3}" type="datetimeFigureOut">
              <a:rPr lang="en-US" smtClean="0"/>
              <a:t>9/21/2014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D46D10-78BC-4D36-8565-3E1E155E5454}" type="slidenum">
              <a:rPr lang="en-US" smtClean="0"/>
              <a:t>‹nr.›</a:t>
            </a:fld>
            <a:endParaRPr lang="en-US"/>
          </a:p>
        </p:txBody>
      </p:sp>
    </p:spTree>
    <p:extLst>
      <p:ext uri="{BB962C8B-B14F-4D97-AF65-F5344CB8AC3E}">
        <p14:creationId xmlns:p14="http://schemas.microsoft.com/office/powerpoint/2010/main" val="2633542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a-DK" smtClean="0"/>
              <a:t>Klik for at redigere i master</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a-DK" smtClean="0"/>
              <a:t>Klik for at redigere i master</a:t>
            </a:r>
            <a:endParaRPr lang="en-US" dirty="0"/>
          </a:p>
        </p:txBody>
      </p:sp>
      <p:sp>
        <p:nvSpPr>
          <p:cNvPr id="4" name="Date Placeholder 3"/>
          <p:cNvSpPr>
            <a:spLocks noGrp="1"/>
          </p:cNvSpPr>
          <p:nvPr>
            <p:ph type="dt" sz="half" idx="10"/>
          </p:nvPr>
        </p:nvSpPr>
        <p:spPr/>
        <p:txBody>
          <a:bodyPr/>
          <a:lstStyle/>
          <a:p>
            <a:fld id="{BA573012-00EE-4778-9832-BABF6C1F1812}" type="datetimeFigureOut">
              <a:rPr lang="en-US" smtClean="0"/>
              <a:t>9/21/2014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355A1-19F3-41E8-AAA7-1A90409AFE22}" type="slidenum">
              <a:rPr lang="en-US" smtClean="0"/>
              <a:t>‹nr.›</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724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10"/>
          </p:nvPr>
        </p:nvSpPr>
        <p:spPr/>
        <p:txBody>
          <a:bodyPr/>
          <a:lstStyle/>
          <a:p>
            <a:fld id="{BA573012-00EE-4778-9832-BABF6C1F1812}" type="datetimeFigureOut">
              <a:rPr lang="en-US" smtClean="0"/>
              <a:t>9/21/2014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355A1-19F3-41E8-AAA7-1A90409AFE22}" type="slidenum">
              <a:rPr lang="en-US" smtClean="0"/>
              <a:t>‹nr.›</a:t>
            </a:fld>
            <a:endParaRPr lang="en-US"/>
          </a:p>
        </p:txBody>
      </p:sp>
    </p:spTree>
    <p:extLst>
      <p:ext uri="{BB962C8B-B14F-4D97-AF65-F5344CB8AC3E}">
        <p14:creationId xmlns:p14="http://schemas.microsoft.com/office/powerpoint/2010/main" val="1274994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Lodret titel og teks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da-DK" smtClean="0"/>
              <a:t>Klik for at redigere i master</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10"/>
          </p:nvPr>
        </p:nvSpPr>
        <p:spPr/>
        <p:txBody>
          <a:bodyPr/>
          <a:lstStyle/>
          <a:p>
            <a:fld id="{BA573012-00EE-4778-9832-BABF6C1F1812}" type="datetimeFigureOut">
              <a:rPr lang="en-US" smtClean="0"/>
              <a:t>9/21/2014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355A1-19F3-41E8-AAA7-1A90409AFE22}" type="slidenum">
              <a:rPr lang="en-US" smtClean="0"/>
              <a:t>‹nr.›</a:t>
            </a:fld>
            <a:endParaRPr lang="en-US"/>
          </a:p>
        </p:txBody>
      </p:sp>
    </p:spTree>
    <p:extLst>
      <p:ext uri="{BB962C8B-B14F-4D97-AF65-F5344CB8AC3E}">
        <p14:creationId xmlns:p14="http://schemas.microsoft.com/office/powerpoint/2010/main" val="321320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a:t>
            </a:r>
            <a:endParaRPr lang="en-US" dirty="0"/>
          </a:p>
        </p:txBody>
      </p:sp>
      <p:sp>
        <p:nvSpPr>
          <p:cNvPr id="3" name="Content Placeholder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10"/>
          </p:nvPr>
        </p:nvSpPr>
        <p:spPr/>
        <p:txBody>
          <a:bodyPr/>
          <a:lstStyle/>
          <a:p>
            <a:fld id="{BA573012-00EE-4778-9832-BABF6C1F1812}" type="datetimeFigureOut">
              <a:rPr lang="en-US" smtClean="0"/>
              <a:t>9/21/2014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355A1-19F3-41E8-AAA7-1A90409AFE22}" type="slidenum">
              <a:rPr lang="en-US" smtClean="0"/>
              <a:t>‹nr.›</a:t>
            </a:fld>
            <a:endParaRPr lang="en-US"/>
          </a:p>
        </p:txBody>
      </p:sp>
    </p:spTree>
    <p:extLst>
      <p:ext uri="{BB962C8B-B14F-4D97-AF65-F5344CB8AC3E}">
        <p14:creationId xmlns:p14="http://schemas.microsoft.com/office/powerpoint/2010/main" val="3864284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fsnitsoverskrift">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da-DK" smtClean="0"/>
              <a:t>Klik for at redigere i master</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i master</a:t>
            </a:r>
          </a:p>
        </p:txBody>
      </p:sp>
      <p:sp>
        <p:nvSpPr>
          <p:cNvPr id="4" name="Date Placeholder 3"/>
          <p:cNvSpPr>
            <a:spLocks noGrp="1"/>
          </p:cNvSpPr>
          <p:nvPr>
            <p:ph type="dt" sz="half" idx="10"/>
          </p:nvPr>
        </p:nvSpPr>
        <p:spPr/>
        <p:txBody>
          <a:bodyPr/>
          <a:lstStyle/>
          <a:p>
            <a:fld id="{BA573012-00EE-4778-9832-BABF6C1F1812}" type="datetimeFigureOut">
              <a:rPr lang="en-US" smtClean="0"/>
              <a:t>9/21/2014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355A1-19F3-41E8-AAA7-1A90409AFE22}" type="slidenum">
              <a:rPr lang="en-US" smtClean="0"/>
              <a:t>‹nr.›</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0206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da-DK" smtClean="0"/>
              <a:t>Klik for at redigere i master</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5" name="Date Placeholder 4"/>
          <p:cNvSpPr>
            <a:spLocks noGrp="1"/>
          </p:cNvSpPr>
          <p:nvPr>
            <p:ph type="dt" sz="half" idx="10"/>
          </p:nvPr>
        </p:nvSpPr>
        <p:spPr/>
        <p:txBody>
          <a:bodyPr/>
          <a:lstStyle/>
          <a:p>
            <a:fld id="{BA573012-00EE-4778-9832-BABF6C1F1812}" type="datetimeFigureOut">
              <a:rPr lang="en-US" smtClean="0"/>
              <a:t>9/21/2014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F355A1-19F3-41E8-AAA7-1A90409AFE22}" type="slidenum">
              <a:rPr lang="en-US" smtClean="0"/>
              <a:t>‹nr.›</a:t>
            </a:fld>
            <a:endParaRPr lang="en-US"/>
          </a:p>
        </p:txBody>
      </p:sp>
    </p:spTree>
    <p:extLst>
      <p:ext uri="{BB962C8B-B14F-4D97-AF65-F5344CB8AC3E}">
        <p14:creationId xmlns:p14="http://schemas.microsoft.com/office/powerpoint/2010/main" val="1722805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da-DK" smtClean="0"/>
              <a:t>Klik for at redigere i master</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Content Placeholder 3"/>
          <p:cNvSpPr>
            <a:spLocks noGrp="1"/>
          </p:cNvSpPr>
          <p:nvPr>
            <p:ph sz="half" idx="2"/>
          </p:nvPr>
        </p:nvSpPr>
        <p:spPr>
          <a:xfrm>
            <a:off x="822960" y="2582334"/>
            <a:ext cx="3703320" cy="3286760"/>
          </a:xfrm>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Content Placeholder 5"/>
          <p:cNvSpPr>
            <a:spLocks noGrp="1"/>
          </p:cNvSpPr>
          <p:nvPr>
            <p:ph sz="quarter" idx="4"/>
          </p:nvPr>
        </p:nvSpPr>
        <p:spPr>
          <a:xfrm>
            <a:off x="4663440" y="2582334"/>
            <a:ext cx="3703320" cy="3286760"/>
          </a:xfrm>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7" name="Date Placeholder 6"/>
          <p:cNvSpPr>
            <a:spLocks noGrp="1"/>
          </p:cNvSpPr>
          <p:nvPr>
            <p:ph type="dt" sz="half" idx="10"/>
          </p:nvPr>
        </p:nvSpPr>
        <p:spPr/>
        <p:txBody>
          <a:bodyPr/>
          <a:lstStyle/>
          <a:p>
            <a:fld id="{BA573012-00EE-4778-9832-BABF6C1F1812}" type="datetimeFigureOut">
              <a:rPr lang="en-US" smtClean="0"/>
              <a:t>9/21/2014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F355A1-19F3-41E8-AAA7-1A90409AFE22}" type="slidenum">
              <a:rPr lang="en-US" smtClean="0"/>
              <a:t>‹nr.›</a:t>
            </a:fld>
            <a:endParaRPr lang="en-US"/>
          </a:p>
        </p:txBody>
      </p:sp>
    </p:spTree>
    <p:extLst>
      <p:ext uri="{BB962C8B-B14F-4D97-AF65-F5344CB8AC3E}">
        <p14:creationId xmlns:p14="http://schemas.microsoft.com/office/powerpoint/2010/main" val="70489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a:t>
            </a:r>
            <a:endParaRPr lang="en-US" dirty="0"/>
          </a:p>
        </p:txBody>
      </p:sp>
      <p:sp>
        <p:nvSpPr>
          <p:cNvPr id="3" name="Date Placeholder 2"/>
          <p:cNvSpPr>
            <a:spLocks noGrp="1"/>
          </p:cNvSpPr>
          <p:nvPr>
            <p:ph type="dt" sz="half" idx="10"/>
          </p:nvPr>
        </p:nvSpPr>
        <p:spPr/>
        <p:txBody>
          <a:bodyPr/>
          <a:lstStyle/>
          <a:p>
            <a:fld id="{BA573012-00EE-4778-9832-BABF6C1F1812}" type="datetimeFigureOut">
              <a:rPr lang="en-US" smtClean="0"/>
              <a:t>9/21/2014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F355A1-19F3-41E8-AAA7-1A90409AFE22}" type="slidenum">
              <a:rPr lang="en-US" smtClean="0"/>
              <a:t>‹nr.›</a:t>
            </a:fld>
            <a:endParaRPr lang="en-US"/>
          </a:p>
        </p:txBody>
      </p:sp>
    </p:spTree>
    <p:extLst>
      <p:ext uri="{BB962C8B-B14F-4D97-AF65-F5344CB8AC3E}">
        <p14:creationId xmlns:p14="http://schemas.microsoft.com/office/powerpoint/2010/main" val="633958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A573012-00EE-4778-9832-BABF6C1F1812}" type="datetimeFigureOut">
              <a:rPr lang="en-US" smtClean="0"/>
              <a:t>9/21/2014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3AF355A1-19F3-41E8-AAA7-1A90409AFE22}" type="slidenum">
              <a:rPr lang="en-US" smtClean="0"/>
              <a:t>‹nr.›</a:t>
            </a:fld>
            <a:endParaRPr lang="en-US"/>
          </a:p>
        </p:txBody>
      </p:sp>
    </p:spTree>
    <p:extLst>
      <p:ext uri="{BB962C8B-B14F-4D97-AF65-F5344CB8AC3E}">
        <p14:creationId xmlns:p14="http://schemas.microsoft.com/office/powerpoint/2010/main" val="2697081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dhold med billedtekst">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da-DK" smtClean="0"/>
              <a:t>Klik for at redigere i master</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BA573012-00EE-4778-9832-BABF6C1F1812}" type="datetimeFigureOut">
              <a:rPr lang="en-US" smtClean="0"/>
              <a:t>9/21/2014</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F355A1-19F3-41E8-AAA7-1A90409AFE22}" type="slidenum">
              <a:rPr lang="en-US" smtClean="0"/>
              <a:t>‹nr.›</a:t>
            </a:fld>
            <a:endParaRPr lang="en-US"/>
          </a:p>
        </p:txBody>
      </p:sp>
    </p:spTree>
    <p:extLst>
      <p:ext uri="{BB962C8B-B14F-4D97-AF65-F5344CB8AC3E}">
        <p14:creationId xmlns:p14="http://schemas.microsoft.com/office/powerpoint/2010/main" val="804563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lede med billedtekst">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da-DK" smtClean="0"/>
              <a:t>Klik for at redigere i master</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smtClean="0"/>
              <a:t>Klik på ikonet for at tilføje et billede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Date Placeholder 4"/>
          <p:cNvSpPr>
            <a:spLocks noGrp="1"/>
          </p:cNvSpPr>
          <p:nvPr>
            <p:ph type="dt" sz="half" idx="10"/>
          </p:nvPr>
        </p:nvSpPr>
        <p:spPr/>
        <p:txBody>
          <a:bodyPr/>
          <a:lstStyle/>
          <a:p>
            <a:fld id="{BA573012-00EE-4778-9832-BABF6C1F1812}" type="datetimeFigureOut">
              <a:rPr lang="en-US" smtClean="0"/>
              <a:t>9/21/2014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F355A1-19F3-41E8-AAA7-1A90409AFE22}" type="slidenum">
              <a:rPr lang="en-US" smtClean="0"/>
              <a:t>‹nr.›</a:t>
            </a:fld>
            <a:endParaRPr lang="en-US"/>
          </a:p>
        </p:txBody>
      </p:sp>
    </p:spTree>
    <p:extLst>
      <p:ext uri="{BB962C8B-B14F-4D97-AF65-F5344CB8AC3E}">
        <p14:creationId xmlns:p14="http://schemas.microsoft.com/office/powerpoint/2010/main" val="2584976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da-DK" smtClean="0"/>
              <a:t>Klik for at redigere i master</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BA573012-00EE-4778-9832-BABF6C1F1812}" type="datetimeFigureOut">
              <a:rPr lang="en-US" smtClean="0"/>
              <a:t>9/21/2014</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3AF355A1-19F3-41E8-AAA7-1A90409AFE22}" type="slidenum">
              <a:rPr lang="en-US" smtClean="0"/>
              <a:t>‹nr.›</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9542450"/>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err="1" smtClean="0"/>
              <a:t>Lyd</a:t>
            </a:r>
            <a:r>
              <a:rPr lang="en-US" dirty="0" smtClean="0"/>
              <a:t> </a:t>
            </a:r>
            <a:r>
              <a:rPr lang="en-US" dirty="0" err="1" smtClean="0"/>
              <a:t>og</a:t>
            </a:r>
            <a:r>
              <a:rPr lang="en-US" dirty="0" smtClean="0"/>
              <a:t> </a:t>
            </a:r>
            <a:r>
              <a:rPr lang="en-US" dirty="0" err="1" smtClean="0"/>
              <a:t>lufttomt</a:t>
            </a:r>
            <a:r>
              <a:rPr lang="en-US" dirty="0" smtClean="0"/>
              <a:t> rum</a:t>
            </a:r>
            <a:endParaRPr lang="da-DK" dirty="0"/>
          </a:p>
        </p:txBody>
      </p:sp>
      <p:sp>
        <p:nvSpPr>
          <p:cNvPr id="3" name="Undertitel 2"/>
          <p:cNvSpPr>
            <a:spLocks noGrp="1"/>
          </p:cNvSpPr>
          <p:nvPr>
            <p:ph type="subTitle" idx="1"/>
          </p:nvPr>
        </p:nvSpPr>
        <p:spPr/>
        <p:txBody>
          <a:bodyPr/>
          <a:lstStyle/>
          <a:p>
            <a:endParaRPr lang="da-DK" dirty="0"/>
          </a:p>
        </p:txBody>
      </p:sp>
    </p:spTree>
    <p:extLst>
      <p:ext uri="{BB962C8B-B14F-4D97-AF65-F5344CB8AC3E}">
        <p14:creationId xmlns:p14="http://schemas.microsoft.com/office/powerpoint/2010/main" val="42336818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Lyd</a:t>
            </a:r>
            <a:r>
              <a:rPr lang="en-US" dirty="0" smtClean="0"/>
              <a:t> </a:t>
            </a:r>
            <a:r>
              <a:rPr lang="en-US" dirty="0" err="1" smtClean="0"/>
              <a:t>er</a:t>
            </a:r>
            <a:r>
              <a:rPr lang="en-US" dirty="0" smtClean="0"/>
              <a:t> </a:t>
            </a:r>
            <a:r>
              <a:rPr lang="en-US" dirty="0" err="1" smtClean="0"/>
              <a:t>længde</a:t>
            </a:r>
            <a:r>
              <a:rPr lang="en-US" dirty="0" smtClean="0"/>
              <a:t> </a:t>
            </a:r>
            <a:r>
              <a:rPr lang="en-US" dirty="0" err="1" smtClean="0"/>
              <a:t>bølger</a:t>
            </a:r>
            <a:endParaRPr lang="da-DK" dirty="0"/>
          </a:p>
        </p:txBody>
      </p:sp>
      <p:sp>
        <p:nvSpPr>
          <p:cNvPr id="3" name="Pladsholder til indhold 2"/>
          <p:cNvSpPr>
            <a:spLocks noGrp="1"/>
          </p:cNvSpPr>
          <p:nvPr>
            <p:ph idx="1"/>
          </p:nvPr>
        </p:nvSpPr>
        <p:spPr/>
        <p:txBody>
          <a:bodyPr/>
          <a:lstStyle/>
          <a:p>
            <a:r>
              <a:rPr lang="da-DK" dirty="0"/>
              <a:t>Lyd opstår, når der opstår svingninger i et stof.</a:t>
            </a:r>
          </a:p>
          <a:p>
            <a:r>
              <a:rPr lang="da-DK" dirty="0"/>
              <a:t>Eller rettere sagt trykbølger, der bevæger sig i luften eller i et andet stof – molekylerne sættes i svingninger kan man også sige!</a:t>
            </a:r>
          </a:p>
          <a:p>
            <a:r>
              <a:rPr lang="da-DK" dirty="0"/>
              <a:t>Hvis ikke der er et stof som trykbølgerne kan bevæge sig i, kan lyden ikke udbrede sig. </a:t>
            </a:r>
          </a:p>
          <a:p>
            <a:r>
              <a:rPr lang="da-DK" dirty="0"/>
              <a:t>At lyden er trykbølger kan vi også se ved at en højtaler /bas står og svinger når der kommer lyd ud af den. </a:t>
            </a:r>
          </a:p>
          <a:p>
            <a:r>
              <a:rPr lang="da-DK" dirty="0"/>
              <a:t>Som vi tidligere har nævnt findes der to typer af bølger, længdebølger (</a:t>
            </a:r>
            <a:r>
              <a:rPr lang="da-DK" dirty="0" err="1"/>
              <a:t>longitudinal</a:t>
            </a:r>
            <a:r>
              <a:rPr lang="da-DK" dirty="0"/>
              <a:t>) og tværbølger (transversal) </a:t>
            </a:r>
          </a:p>
          <a:p>
            <a:endParaRPr lang="da-DK" dirty="0"/>
          </a:p>
        </p:txBody>
      </p:sp>
    </p:spTree>
    <p:extLst>
      <p:ext uri="{BB962C8B-B14F-4D97-AF65-F5344CB8AC3E}">
        <p14:creationId xmlns:p14="http://schemas.microsoft.com/office/powerpoint/2010/main" val="6427258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Lyd</a:t>
            </a:r>
            <a:endParaRPr lang="da-DK" dirty="0"/>
          </a:p>
        </p:txBody>
      </p:sp>
      <p:sp>
        <p:nvSpPr>
          <p:cNvPr id="3" name="Pladsholder til indhold 2"/>
          <p:cNvSpPr>
            <a:spLocks noGrp="1"/>
          </p:cNvSpPr>
          <p:nvPr>
            <p:ph idx="1"/>
          </p:nvPr>
        </p:nvSpPr>
        <p:spPr/>
        <p:txBody>
          <a:bodyPr/>
          <a:lstStyle/>
          <a:p>
            <a:r>
              <a:rPr lang="da-DK" dirty="0"/>
              <a:t>•Lydbølger er længdebølger.</a:t>
            </a:r>
          </a:p>
          <a:p>
            <a:r>
              <a:rPr lang="da-DK" dirty="0"/>
              <a:t>•Lydkilden bestemmer en lydbølges frekvens.</a:t>
            </a:r>
          </a:p>
          <a:p>
            <a:r>
              <a:rPr lang="da-DK" dirty="0"/>
              <a:t>•En lydbølges frekvens bestemmer tonehøjden.</a:t>
            </a:r>
          </a:p>
          <a:p>
            <a:r>
              <a:rPr lang="da-DK" dirty="0"/>
              <a:t>•En lydbølges amplitude bestemmer lydstyrken.</a:t>
            </a:r>
          </a:p>
        </p:txBody>
      </p:sp>
    </p:spTree>
    <p:extLst>
      <p:ext uri="{BB962C8B-B14F-4D97-AF65-F5344CB8AC3E}">
        <p14:creationId xmlns:p14="http://schemas.microsoft.com/office/powerpoint/2010/main" val="10487243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Lydens</a:t>
            </a:r>
            <a:r>
              <a:rPr lang="en-US" dirty="0" smtClean="0"/>
              <a:t> </a:t>
            </a:r>
            <a:r>
              <a:rPr lang="en-US" dirty="0" err="1" smtClean="0"/>
              <a:t>hastighed</a:t>
            </a:r>
            <a:endParaRPr lang="da-DK" dirty="0"/>
          </a:p>
        </p:txBody>
      </p:sp>
      <p:sp>
        <p:nvSpPr>
          <p:cNvPr id="3" name="Pladsholder til indhold 2"/>
          <p:cNvSpPr>
            <a:spLocks noGrp="1"/>
          </p:cNvSpPr>
          <p:nvPr>
            <p:ph idx="1"/>
          </p:nvPr>
        </p:nvSpPr>
        <p:spPr/>
        <p:txBody>
          <a:bodyPr>
            <a:normAutofit fontScale="92500" lnSpcReduction="10000"/>
          </a:bodyPr>
          <a:lstStyle/>
          <a:p>
            <a:r>
              <a:rPr lang="da-DK" dirty="0"/>
              <a:t>Lydens fart</a:t>
            </a:r>
          </a:p>
          <a:p>
            <a:r>
              <a:rPr lang="da-DK" dirty="0"/>
              <a:t>Lydbølgers fart bestemmes </a:t>
            </a:r>
          </a:p>
          <a:p>
            <a:r>
              <a:rPr lang="da-DK" dirty="0"/>
              <a:t>af det stof, de udbreder sig i.</a:t>
            </a:r>
          </a:p>
          <a:p>
            <a:r>
              <a:rPr lang="da-DK" dirty="0"/>
              <a:t>Når en lydbølge bevæger sig </a:t>
            </a:r>
          </a:p>
          <a:p>
            <a:r>
              <a:rPr lang="da-DK" dirty="0"/>
              <a:t>gennem forskellige stoffer, er </a:t>
            </a:r>
          </a:p>
          <a:p>
            <a:r>
              <a:rPr lang="da-DK" dirty="0"/>
              <a:t>frekvensen uforandret, mens </a:t>
            </a:r>
          </a:p>
          <a:p>
            <a:r>
              <a:rPr lang="da-DK" dirty="0"/>
              <a:t>farten hver gang bliver en </a:t>
            </a:r>
          </a:p>
          <a:p>
            <a:r>
              <a:rPr lang="da-DK" dirty="0"/>
              <a:t>anden - og så bliver </a:t>
            </a:r>
          </a:p>
          <a:p>
            <a:r>
              <a:rPr lang="da-DK" dirty="0"/>
              <a:t>bølgelængden også en </a:t>
            </a:r>
          </a:p>
          <a:p>
            <a:r>
              <a:rPr lang="da-DK" dirty="0"/>
              <a:t>anden.</a:t>
            </a:r>
          </a:p>
        </p:txBody>
      </p:sp>
      <p:pic>
        <p:nvPicPr>
          <p:cNvPr id="4" name="Billede 3"/>
          <p:cNvPicPr>
            <a:picLocks noChangeAspect="1"/>
          </p:cNvPicPr>
          <p:nvPr/>
        </p:nvPicPr>
        <p:blipFill>
          <a:blip r:embed="rId2"/>
          <a:stretch>
            <a:fillRect/>
          </a:stretch>
        </p:blipFill>
        <p:spPr>
          <a:xfrm>
            <a:off x="5148064" y="1748832"/>
            <a:ext cx="3624089" cy="4328971"/>
          </a:xfrm>
          <a:prstGeom prst="rect">
            <a:avLst/>
          </a:prstGeom>
        </p:spPr>
      </p:pic>
    </p:spTree>
    <p:extLst>
      <p:ext uri="{BB962C8B-B14F-4D97-AF65-F5344CB8AC3E}">
        <p14:creationId xmlns:p14="http://schemas.microsoft.com/office/powerpoint/2010/main" val="20811221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Lydenshastighed</a:t>
            </a:r>
            <a:r>
              <a:rPr lang="en-US" dirty="0" smtClean="0"/>
              <a:t> </a:t>
            </a:r>
            <a:endParaRPr lang="da-DK" dirty="0"/>
          </a:p>
        </p:txBody>
      </p:sp>
      <p:sp>
        <p:nvSpPr>
          <p:cNvPr id="7" name="Rectangle 5"/>
          <p:cNvSpPr>
            <a:spLocks noChangeArrowheads="1"/>
          </p:cNvSpPr>
          <p:nvPr/>
        </p:nvSpPr>
        <p:spPr bwMode="auto">
          <a:xfrm>
            <a:off x="972616" y="249289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a-DK" altLang="da-DK" sz="1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Teori:</a:t>
            </a:r>
            <a:endParaRPr kumimoji="0" lang="da-DK" altLang="da-DK" sz="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a-DK" altLang="da-DK"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Lydens hastighed </a:t>
            </a:r>
            <a:r>
              <a:rPr kumimoji="0" lang="da-DK" altLang="da-DK" sz="12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v</a:t>
            </a:r>
            <a:r>
              <a:rPr kumimoji="0" lang="da-DK" altLang="da-DK" sz="1200" b="0" i="1" u="none" strike="noStrike" cap="none" normalizeH="0" baseline="-30000" dirty="0" err="1" smtClean="0">
                <a:ln>
                  <a:noFill/>
                </a:ln>
                <a:solidFill>
                  <a:schemeClr val="tx1"/>
                </a:solidFill>
                <a:effectLst/>
                <a:latin typeface="Arial" panose="020B0604020202020204" pitchFamily="34" charset="0"/>
                <a:ea typeface="Times New Roman" panose="02020603050405020304" pitchFamily="18" charset="0"/>
              </a:rPr>
              <a:t>luft</a:t>
            </a:r>
            <a:r>
              <a:rPr kumimoji="0" lang="da-DK" altLang="da-DK"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i almindelig luft afhænger af temperaturen efter formlen:</a:t>
            </a:r>
            <a:endParaRPr kumimoji="0" lang="da-DK" altLang="da-DK" sz="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a-DK" altLang="da-DK"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	</a:t>
            </a:r>
            <a:endParaRPr kumimoji="0" lang="da-DK" altLang="da-DK"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8" name="Objekt 7"/>
          <p:cNvGraphicFramePr>
            <a:graphicFrameLocks noChangeAspect="1"/>
          </p:cNvGraphicFramePr>
          <p:nvPr>
            <p:extLst>
              <p:ext uri="{D42A27DB-BD31-4B8C-83A1-F6EECF244321}">
                <p14:modId xmlns:p14="http://schemas.microsoft.com/office/powerpoint/2010/main" val="1005020323"/>
              </p:ext>
            </p:extLst>
          </p:nvPr>
        </p:nvGraphicFramePr>
        <p:xfrm>
          <a:off x="1043608" y="2950096"/>
          <a:ext cx="1812925" cy="441325"/>
        </p:xfrm>
        <a:graphic>
          <a:graphicData uri="http://schemas.openxmlformats.org/presentationml/2006/ole">
            <mc:AlternateContent xmlns:mc="http://schemas.openxmlformats.org/markup-compatibility/2006">
              <mc:Choice xmlns:v="urn:schemas-microsoft-com:vml" Requires="v">
                <p:oleObj spid="_x0000_s3079" name="Ligning" r:id="rId3" imgW="1815312" imgH="444307" progId="Equation.3">
                  <p:embed/>
                </p:oleObj>
              </mc:Choice>
              <mc:Fallback>
                <p:oleObj name="Ligning" r:id="rId3" imgW="1815312" imgH="444307"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2950096"/>
                        <a:ext cx="1812925" cy="441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6"/>
          <p:cNvSpPr>
            <a:spLocks noChangeArrowheads="1"/>
          </p:cNvSpPr>
          <p:nvPr/>
        </p:nvSpPr>
        <p:spPr bwMode="auto">
          <a:xfrm>
            <a:off x="972616" y="339142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828675" algn="r"/>
                <a:tab pos="3060700" algn="ctr"/>
                <a:tab pos="6119813" algn="r"/>
              </a:tabLst>
              <a:defRPr>
                <a:solidFill>
                  <a:schemeClr val="tx1"/>
                </a:solidFill>
                <a:latin typeface="Arial" panose="020B0604020202020204" pitchFamily="34" charset="0"/>
              </a:defRPr>
            </a:lvl1pPr>
            <a:lvl2pPr eaLnBrk="0" fontAlgn="base" hangingPunct="0">
              <a:spcBef>
                <a:spcPct val="0"/>
              </a:spcBef>
              <a:spcAft>
                <a:spcPct val="0"/>
              </a:spcAft>
              <a:tabLst>
                <a:tab pos="828675" algn="r"/>
                <a:tab pos="3060700" algn="ctr"/>
                <a:tab pos="6119813" algn="r"/>
              </a:tabLst>
              <a:defRPr>
                <a:solidFill>
                  <a:schemeClr val="tx1"/>
                </a:solidFill>
                <a:latin typeface="Arial" panose="020B0604020202020204" pitchFamily="34" charset="0"/>
              </a:defRPr>
            </a:lvl2pPr>
            <a:lvl3pPr eaLnBrk="0" fontAlgn="base" hangingPunct="0">
              <a:spcBef>
                <a:spcPct val="0"/>
              </a:spcBef>
              <a:spcAft>
                <a:spcPct val="0"/>
              </a:spcAft>
              <a:tabLst>
                <a:tab pos="828675" algn="r"/>
                <a:tab pos="3060700" algn="ctr"/>
                <a:tab pos="6119813" algn="r"/>
              </a:tabLst>
              <a:defRPr>
                <a:solidFill>
                  <a:schemeClr val="tx1"/>
                </a:solidFill>
                <a:latin typeface="Arial" panose="020B0604020202020204" pitchFamily="34" charset="0"/>
              </a:defRPr>
            </a:lvl3pPr>
            <a:lvl4pPr eaLnBrk="0" fontAlgn="base" hangingPunct="0">
              <a:spcBef>
                <a:spcPct val="0"/>
              </a:spcBef>
              <a:spcAft>
                <a:spcPct val="0"/>
              </a:spcAft>
              <a:tabLst>
                <a:tab pos="828675" algn="r"/>
                <a:tab pos="3060700" algn="ctr"/>
                <a:tab pos="6119813" algn="r"/>
              </a:tabLst>
              <a:defRPr>
                <a:solidFill>
                  <a:schemeClr val="tx1"/>
                </a:solidFill>
                <a:latin typeface="Arial" panose="020B0604020202020204" pitchFamily="34" charset="0"/>
              </a:defRPr>
            </a:lvl4pPr>
            <a:lvl5pPr eaLnBrk="0" fontAlgn="base" hangingPunct="0">
              <a:spcBef>
                <a:spcPct val="0"/>
              </a:spcBef>
              <a:spcAft>
                <a:spcPct val="0"/>
              </a:spcAft>
              <a:tabLst>
                <a:tab pos="828675" algn="r"/>
                <a:tab pos="3060700" algn="ctr"/>
                <a:tab pos="6119813" algn="r"/>
              </a:tabLst>
              <a:defRPr>
                <a:solidFill>
                  <a:schemeClr val="tx1"/>
                </a:solidFill>
                <a:latin typeface="Arial" panose="020B0604020202020204" pitchFamily="34" charset="0"/>
              </a:defRPr>
            </a:lvl5pPr>
            <a:lvl6pPr eaLnBrk="0" fontAlgn="base" hangingPunct="0">
              <a:spcBef>
                <a:spcPct val="0"/>
              </a:spcBef>
              <a:spcAft>
                <a:spcPct val="0"/>
              </a:spcAft>
              <a:tabLst>
                <a:tab pos="828675" algn="r"/>
                <a:tab pos="3060700" algn="ctr"/>
                <a:tab pos="6119813" algn="r"/>
              </a:tabLst>
              <a:defRPr>
                <a:solidFill>
                  <a:schemeClr val="tx1"/>
                </a:solidFill>
                <a:latin typeface="Arial" panose="020B0604020202020204" pitchFamily="34" charset="0"/>
              </a:defRPr>
            </a:lvl6pPr>
            <a:lvl7pPr eaLnBrk="0" fontAlgn="base" hangingPunct="0">
              <a:spcBef>
                <a:spcPct val="0"/>
              </a:spcBef>
              <a:spcAft>
                <a:spcPct val="0"/>
              </a:spcAft>
              <a:tabLst>
                <a:tab pos="828675" algn="r"/>
                <a:tab pos="3060700" algn="ctr"/>
                <a:tab pos="6119813" algn="r"/>
              </a:tabLst>
              <a:defRPr>
                <a:solidFill>
                  <a:schemeClr val="tx1"/>
                </a:solidFill>
                <a:latin typeface="Arial" panose="020B0604020202020204" pitchFamily="34" charset="0"/>
              </a:defRPr>
            </a:lvl7pPr>
            <a:lvl8pPr eaLnBrk="0" fontAlgn="base" hangingPunct="0">
              <a:spcBef>
                <a:spcPct val="0"/>
              </a:spcBef>
              <a:spcAft>
                <a:spcPct val="0"/>
              </a:spcAft>
              <a:tabLst>
                <a:tab pos="828675" algn="r"/>
                <a:tab pos="3060700" algn="ctr"/>
                <a:tab pos="6119813" algn="r"/>
              </a:tabLst>
              <a:defRPr>
                <a:solidFill>
                  <a:schemeClr val="tx1"/>
                </a:solidFill>
                <a:latin typeface="Arial" panose="020B0604020202020204" pitchFamily="34" charset="0"/>
              </a:defRPr>
            </a:lvl8pPr>
            <a:lvl9pPr eaLnBrk="0" fontAlgn="base" hangingPunct="0">
              <a:spcBef>
                <a:spcPct val="0"/>
              </a:spcBef>
              <a:spcAft>
                <a:spcPct val="0"/>
              </a:spcAft>
              <a:tabLst>
                <a:tab pos="828675" algn="r"/>
                <a:tab pos="3060700" algn="ctr"/>
                <a:tab pos="6119813"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828675" algn="r"/>
                <a:tab pos="3060700" algn="ctr"/>
                <a:tab pos="6119813" algn="r"/>
              </a:tabLst>
            </a:pPr>
            <a:r>
              <a:rPr kumimoji="0" lang="da-DK" altLang="da-DK"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t>
            </a:r>
            <a:endParaRPr kumimoji="0" lang="da-DK" altLang="da-DK" sz="6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828675" algn="r"/>
                <a:tab pos="3060700" algn="ctr"/>
                <a:tab pos="6119813" algn="r"/>
              </a:tabLst>
            </a:pPr>
            <a:r>
              <a:rPr kumimoji="0" lang="da-DK" altLang="da-DK"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hvor </a:t>
            </a:r>
            <a:r>
              <a:rPr kumimoji="0" lang="da-DK" altLang="da-DK" sz="1200" b="0" i="1"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T</a:t>
            </a:r>
            <a:r>
              <a:rPr kumimoji="0" lang="da-DK" altLang="da-DK"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er luftens temperatur i K (ved 0</a:t>
            </a:r>
            <a:r>
              <a:rPr kumimoji="0" lang="da-DK" altLang="da-DK" sz="12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sym typeface="Symbol" panose="05050102010706020507" pitchFamily="18" charset="2"/>
              </a:rPr>
              <a:t></a:t>
            </a:r>
            <a:r>
              <a:rPr kumimoji="0" lang="da-DK" altLang="da-DK" sz="1200" b="0" i="0" u="none" strike="noStrike" cap="none" normalizeH="0" baseline="0" smtClean="0">
                <a:ln>
                  <a:noFill/>
                </a:ln>
                <a:solidFill>
                  <a:schemeClr val="tx1"/>
                </a:solidFill>
                <a:effectLst/>
                <a:ea typeface="Times New Roman" panose="02020603050405020304" pitchFamily="18" charset="0"/>
              </a:rPr>
              <a:t>C er </a:t>
            </a:r>
            <a:r>
              <a:rPr kumimoji="0" lang="da-DK" altLang="da-DK" sz="1200" b="0" i="1"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sym typeface="Symbol" panose="05050102010706020507" pitchFamily="18" charset="2"/>
              </a:rPr>
              <a:t>v</a:t>
            </a:r>
            <a:r>
              <a:rPr kumimoji="0" lang="da-DK" altLang="da-DK" sz="1200" b="0" i="1" u="none" strike="noStrike" cap="none" normalizeH="0" baseline="-30000" smtClean="0">
                <a:ln>
                  <a:noFill/>
                </a:ln>
                <a:solidFill>
                  <a:schemeClr val="tx1"/>
                </a:solidFill>
                <a:effectLst/>
                <a:latin typeface="Times New Roman" panose="02020603050405020304" pitchFamily="18" charset="0"/>
                <a:ea typeface="Times New Roman" panose="02020603050405020304" pitchFamily="18" charset="0"/>
                <a:sym typeface="Symbol" panose="05050102010706020507" pitchFamily="18" charset="2"/>
              </a:rPr>
              <a:t>luft</a:t>
            </a:r>
            <a:r>
              <a:rPr kumimoji="0" lang="da-DK" altLang="da-DK" sz="12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sym typeface="Symbol" panose="05050102010706020507" pitchFamily="18" charset="2"/>
              </a:rPr>
              <a:t> altså 331.5 m/s).</a:t>
            </a:r>
          </a:p>
        </p:txBody>
      </p:sp>
    </p:spTree>
    <p:extLst>
      <p:ext uri="{BB962C8B-B14F-4D97-AF65-F5344CB8AC3E}">
        <p14:creationId xmlns:p14="http://schemas.microsoft.com/office/powerpoint/2010/main" val="14147074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Lyder</a:t>
            </a:r>
            <a:r>
              <a:rPr lang="en-US" dirty="0" smtClean="0"/>
              <a:t> </a:t>
            </a:r>
            <a:r>
              <a:rPr lang="en-US" dirty="0" err="1" smtClean="0"/>
              <a:t>kræver</a:t>
            </a:r>
            <a:r>
              <a:rPr lang="en-US" dirty="0" smtClean="0"/>
              <a:t> </a:t>
            </a:r>
            <a:r>
              <a:rPr lang="en-US" dirty="0" err="1" smtClean="0"/>
              <a:t>stof</a:t>
            </a:r>
            <a:r>
              <a:rPr lang="en-US" dirty="0" smtClean="0"/>
              <a:t>, for at </a:t>
            </a:r>
            <a:r>
              <a:rPr lang="en-US" dirty="0" err="1" smtClean="0"/>
              <a:t>udbrede</a:t>
            </a:r>
            <a:r>
              <a:rPr lang="en-US" dirty="0" smtClean="0"/>
              <a:t> sig.</a:t>
            </a:r>
            <a:endParaRPr lang="da-DK" dirty="0"/>
          </a:p>
        </p:txBody>
      </p:sp>
      <p:sp>
        <p:nvSpPr>
          <p:cNvPr id="5" name="Tekstfelt 4"/>
          <p:cNvSpPr txBox="1"/>
          <p:nvPr/>
        </p:nvSpPr>
        <p:spPr>
          <a:xfrm>
            <a:off x="795626" y="1988840"/>
            <a:ext cx="7272808" cy="3416320"/>
          </a:xfrm>
          <a:prstGeom prst="rect">
            <a:avLst/>
          </a:prstGeom>
          <a:noFill/>
        </p:spPr>
        <p:txBody>
          <a:bodyPr wrap="square" rtlCol="0">
            <a:spAutoFit/>
          </a:bodyPr>
          <a:lstStyle/>
          <a:p>
            <a:r>
              <a:rPr lang="da-DK" dirty="0"/>
              <a:t>Det vil sige at lyden bliver startet ved en energioverførsel og bevæger sig igennem et stof. Amplituden er altså på langs af udbredelsesretningen.</a:t>
            </a:r>
          </a:p>
          <a:p>
            <a:r>
              <a:rPr lang="da-DK" dirty="0"/>
              <a:t>Det er også </a:t>
            </a:r>
            <a:r>
              <a:rPr lang="da-DK" u="sng" dirty="0"/>
              <a:t>amplitudens </a:t>
            </a:r>
            <a:r>
              <a:rPr lang="da-DK" dirty="0"/>
              <a:t>størrelse der bestemmer lydstyrken. Desto større amplitude desto højere lydstyrke. I kender det fra jeres bas derhjemme. Når man skruer højt op for musikanlægget står bassen og hopper og danser.  </a:t>
            </a:r>
          </a:p>
          <a:p>
            <a:r>
              <a:rPr lang="da-DK" dirty="0"/>
              <a:t>Lydbølger bevæger sig altså ved at skubbe til luftmolekylerne , som så skubber til de luftmolekyler der er ved siden af, så der sker en fortætning og en fortynding. (se figuren herover)</a:t>
            </a:r>
          </a:p>
          <a:p>
            <a:r>
              <a:rPr lang="da-DK" dirty="0"/>
              <a:t>Det betyder også, at hvis der ikke er et stof, som lyden kan bevæge sig i (hvis der ikke er nogle molekyler at skubbe til), så kan lydbølgerne ikke bevæge sig. Lyden kan altså ikke bevæge sig i et lufttomt rum.</a:t>
            </a:r>
          </a:p>
          <a:p>
            <a:endParaRPr lang="da-DK" dirty="0"/>
          </a:p>
        </p:txBody>
      </p:sp>
      <p:pic>
        <p:nvPicPr>
          <p:cNvPr id="7" name="Picture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44663" y="5229200"/>
            <a:ext cx="7023771" cy="1440160"/>
          </a:xfrm>
          <a:prstGeom prst="rect">
            <a:avLst/>
          </a:prstGeom>
          <a:noFill/>
          <a:ln>
            <a:noFill/>
          </a:ln>
          <a:effectLst/>
          <a:extLst>
            <a:ext uri="{909E8E84-426E-40dd-AFC4-6F175D3DCCD1}">
              <a14:hiddenFill xmlns:ve="http://schemas.openxmlformats.org/markup-compatibility/2006" xmlns:a14="http://schemas.microsoft.com/office/drawing/2010/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v="urn:schemas-microsoft-com:mac:vml" xmlns:mc="http://schemas.openxmlformats.org/markup-compatibility/2006" xmlns:mo="http://schemas.microsoft.com/office/mac/office/2008/main" xmlns:wpc="http://schemas.microsoft.com/office/word/2010/wordprocessingCanvas" xmlns="" xmlns:lc="http://schemas.openxmlformats.org/drawingml/2006/lockedCanvas">
                <a:solidFill>
                  <a:schemeClr val="accent1"/>
                </a:solidFill>
              </a14:hiddenFill>
            </a:ext>
            <a:ext uri="{91240B29-F687-4f45-9708-019B960494DF}">
              <a14:hiddenLine xmlns:ve="http://schemas.openxmlformats.org/markup-compatibility/2006" xmlns:a14="http://schemas.microsoft.com/office/drawing/2010/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v="urn:schemas-microsoft-com:mac:vml" xmlns:mc="http://schemas.openxmlformats.org/markup-compatibility/2006" xmlns:mo="http://schemas.microsoft.com/office/mac/office/2008/main" xmlns:wpc="http://schemas.microsoft.com/office/word/2010/wordprocessingCanvas" xmlns="" xmlns:lc="http://schemas.openxmlformats.org/drawingml/2006/lockedCanvas" w="9525">
                <a:solidFill>
                  <a:schemeClr val="tx1"/>
                </a:solidFill>
                <a:miter lim="800000"/>
                <a:headEnd/>
                <a:tailEnd/>
              </a14:hiddenLine>
            </a:ext>
            <a:ext uri="{AF507438-7753-43e0-B8FC-AC1667EBCBE1}">
              <a14:hiddenEffects xmlns:ve="http://schemas.openxmlformats.org/markup-compatibility/2006" xmlns:a14="http://schemas.microsoft.com/office/drawing/2010/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v="urn:schemas-microsoft-com:mac:vml" xmlns:mc="http://schemas.openxmlformats.org/markup-compatibility/2006" xmlns:mo="http://schemas.microsoft.com/office/mac/office/2008/main" xmlns:wpc="http://schemas.microsoft.com/office/word/2010/wordprocessingCanvas" xmlns="" xmlns:lc="http://schemas.openxmlformats.org/drawingml/2006/lockedCanvas">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15437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Bølgers</a:t>
            </a:r>
            <a:r>
              <a:rPr lang="en-US" dirty="0" smtClean="0"/>
              <a:t> 3(4) </a:t>
            </a:r>
            <a:r>
              <a:rPr lang="en-US" dirty="0" err="1" smtClean="0"/>
              <a:t>egenskaber</a:t>
            </a:r>
            <a:r>
              <a:rPr lang="en-US" dirty="0" smtClean="0"/>
              <a:t> </a:t>
            </a:r>
            <a:endParaRPr lang="da-DK" dirty="0"/>
          </a:p>
        </p:txBody>
      </p:sp>
      <p:sp>
        <p:nvSpPr>
          <p:cNvPr id="3" name="Pladsholder til indhold 2"/>
          <p:cNvSpPr>
            <a:spLocks noGrp="1"/>
          </p:cNvSpPr>
          <p:nvPr>
            <p:ph idx="1"/>
          </p:nvPr>
        </p:nvSpPr>
        <p:spPr/>
        <p:txBody>
          <a:bodyPr>
            <a:normAutofit fontScale="92500" lnSpcReduction="20000"/>
          </a:bodyPr>
          <a:lstStyle/>
          <a:p>
            <a:r>
              <a:rPr lang="da-DK" dirty="0"/>
              <a:t>1.	De kan gå igennem </a:t>
            </a:r>
            <a:r>
              <a:rPr lang="da-DK" dirty="0" smtClean="0"/>
              <a:t>hinanden</a:t>
            </a:r>
            <a:br>
              <a:rPr lang="da-DK" dirty="0" smtClean="0"/>
            </a:br>
            <a:r>
              <a:rPr lang="da-DK" dirty="0" smtClean="0"/>
              <a:t>2</a:t>
            </a:r>
            <a:r>
              <a:rPr lang="da-DK" dirty="0"/>
              <a:t>.	De kan bøje om </a:t>
            </a:r>
            <a:r>
              <a:rPr lang="da-DK" dirty="0" smtClean="0"/>
              <a:t>hjørner</a:t>
            </a:r>
            <a:br>
              <a:rPr lang="da-DK" dirty="0" smtClean="0"/>
            </a:br>
            <a:r>
              <a:rPr lang="da-DK" dirty="0" smtClean="0"/>
              <a:t>3</a:t>
            </a:r>
            <a:r>
              <a:rPr lang="da-DK" dirty="0"/>
              <a:t>.	De kan interferere – de kan forstærke eller svække </a:t>
            </a:r>
            <a:r>
              <a:rPr lang="da-DK" dirty="0" smtClean="0"/>
              <a:t>hinanden</a:t>
            </a:r>
            <a:br>
              <a:rPr lang="da-DK" dirty="0" smtClean="0"/>
            </a:br>
            <a:r>
              <a:rPr lang="da-DK" dirty="0" smtClean="0"/>
              <a:t>4.	De kan reflekteres</a:t>
            </a:r>
            <a:endParaRPr lang="da-DK" dirty="0"/>
          </a:p>
          <a:p>
            <a:r>
              <a:rPr lang="da-DK" dirty="0" smtClean="0"/>
              <a:t>1</a:t>
            </a:r>
            <a:r>
              <a:rPr lang="da-DK" dirty="0"/>
              <a:t>.	Når to personer snakker i munden på hinanden, kan de alligevel høre hvad hinanden siger. Det viser at lydbølger kan gå igennem hinanden. </a:t>
            </a:r>
          </a:p>
          <a:p>
            <a:r>
              <a:rPr lang="da-DK" dirty="0"/>
              <a:t>2.	Hvis en person går om bag et hjørne, vil vi stadig kunne høre hvad personen siger.</a:t>
            </a:r>
          </a:p>
          <a:p>
            <a:r>
              <a:rPr lang="da-DK" dirty="0"/>
              <a:t>3.	Når man er til koncert vil man kunne opleve at lydbølgerne interfererer. Det samme kan vi demonstrere ved at opsætte tø højtalere, der udgiver en tone med samme frekvens. Ved at bevæge sig mellem de to, vil man kunne opleve at lydstyrken svækkes og forøges</a:t>
            </a:r>
            <a:r>
              <a:rPr lang="da-DK" dirty="0" smtClean="0"/>
              <a:t>.</a:t>
            </a:r>
          </a:p>
          <a:p>
            <a:r>
              <a:rPr lang="en-US" dirty="0" smtClean="0"/>
              <a:t>4. 	Sender man </a:t>
            </a:r>
            <a:r>
              <a:rPr lang="en-US" dirty="0" err="1" smtClean="0"/>
              <a:t>lydbølger</a:t>
            </a:r>
            <a:r>
              <a:rPr lang="en-US" dirty="0" smtClean="0"/>
              <a:t> mod </a:t>
            </a:r>
            <a:r>
              <a:rPr lang="en-US" dirty="0" err="1" smtClean="0"/>
              <a:t>en</a:t>
            </a:r>
            <a:r>
              <a:rPr lang="en-US" dirty="0" smtClean="0"/>
              <a:t> </a:t>
            </a:r>
            <a:r>
              <a:rPr lang="en-US" dirty="0" err="1" smtClean="0"/>
              <a:t>flade</a:t>
            </a:r>
            <a:r>
              <a:rPr lang="en-US" dirty="0" smtClean="0"/>
              <a:t>, </a:t>
            </a:r>
            <a:r>
              <a:rPr lang="en-US" dirty="0" err="1" smtClean="0"/>
              <a:t>bliver</a:t>
            </a:r>
            <a:r>
              <a:rPr lang="en-US" dirty="0" smtClean="0"/>
              <a:t> de </a:t>
            </a:r>
            <a:r>
              <a:rPr lang="en-US" dirty="0" err="1" smtClean="0"/>
              <a:t>reflekteret</a:t>
            </a:r>
            <a:r>
              <a:rPr lang="en-US" dirty="0" smtClean="0"/>
              <a:t/>
            </a:r>
            <a:br>
              <a:rPr lang="en-US" dirty="0" smtClean="0"/>
            </a:br>
            <a:r>
              <a:rPr lang="en-US" dirty="0" smtClean="0"/>
              <a:t>	(</a:t>
            </a:r>
            <a:r>
              <a:rPr lang="en-US" dirty="0" err="1" smtClean="0"/>
              <a:t>Ekkolod</a:t>
            </a:r>
            <a:r>
              <a:rPr lang="en-US" dirty="0" smtClean="0"/>
              <a:t>, </a:t>
            </a:r>
            <a:r>
              <a:rPr lang="en-US" dirty="0" err="1" smtClean="0"/>
              <a:t>flagermus</a:t>
            </a:r>
            <a:r>
              <a:rPr lang="en-US" dirty="0" smtClean="0"/>
              <a:t>)</a:t>
            </a:r>
            <a:endParaRPr lang="da-DK" dirty="0"/>
          </a:p>
          <a:p>
            <a:endParaRPr lang="da-DK" dirty="0"/>
          </a:p>
        </p:txBody>
      </p:sp>
    </p:spTree>
    <p:extLst>
      <p:ext uri="{BB962C8B-B14F-4D97-AF65-F5344CB8AC3E}">
        <p14:creationId xmlns:p14="http://schemas.microsoft.com/office/powerpoint/2010/main" val="1970214876"/>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
  <a:themeElements>
    <a:clrScheme name="Retro">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7961927-1CC2-4B79-A36C-93BDD2E8766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108</TotalTime>
  <Words>376</Words>
  <Application>Microsoft Office PowerPoint</Application>
  <PresentationFormat>Skærmshow (4:3)</PresentationFormat>
  <Paragraphs>40</Paragraphs>
  <Slides>7</Slides>
  <Notes>0</Notes>
  <HiddenSlides>0</HiddenSlides>
  <MMClips>0</MMClips>
  <ScaleCrop>false</ScaleCrop>
  <HeadingPairs>
    <vt:vector size="8" baseType="variant">
      <vt:variant>
        <vt:lpstr>Benyttede skrifttyper</vt:lpstr>
      </vt:variant>
      <vt:variant>
        <vt:i4>5</vt:i4>
      </vt:variant>
      <vt:variant>
        <vt:lpstr>Tema</vt:lpstr>
      </vt:variant>
      <vt:variant>
        <vt:i4>1</vt:i4>
      </vt:variant>
      <vt:variant>
        <vt:lpstr>Integrerede OLE-servere</vt:lpstr>
      </vt:variant>
      <vt:variant>
        <vt:i4>1</vt:i4>
      </vt:variant>
      <vt:variant>
        <vt:lpstr>Slidetitler</vt:lpstr>
      </vt:variant>
      <vt:variant>
        <vt:i4>7</vt:i4>
      </vt:variant>
    </vt:vector>
  </HeadingPairs>
  <TitlesOfParts>
    <vt:vector size="14" baseType="lpstr">
      <vt:lpstr>Arial</vt:lpstr>
      <vt:lpstr>Calibri</vt:lpstr>
      <vt:lpstr>Calibri Light</vt:lpstr>
      <vt:lpstr>Symbol</vt:lpstr>
      <vt:lpstr>Times New Roman</vt:lpstr>
      <vt:lpstr>Retro</vt:lpstr>
      <vt:lpstr>Microsoft Equation 3.0</vt:lpstr>
      <vt:lpstr>Lyd og lufttomt rum</vt:lpstr>
      <vt:lpstr>Lyd er længde bølger</vt:lpstr>
      <vt:lpstr>Lyd</vt:lpstr>
      <vt:lpstr>Lydens hastighed</vt:lpstr>
      <vt:lpstr>Lydenshastighed </vt:lpstr>
      <vt:lpstr>Lyder kræver stof, for at udbrede sig.</vt:lpstr>
      <vt:lpstr>Bølgers 3(4) egenskaber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Ræsonnanskasser</dc:title>
  <dc:creator>Morten Graae</dc:creator>
  <cp:keywords/>
  <cp:lastModifiedBy>Morten Graae</cp:lastModifiedBy>
  <cp:revision>15</cp:revision>
  <dcterms:created xsi:type="dcterms:W3CDTF">2014-09-21T19:31:50Z</dcterms:created>
  <dcterms:modified xsi:type="dcterms:W3CDTF">2014-09-21T21:32:21Z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TC019192539991</vt:lpwstr>
  </property>
</Properties>
</file>