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2"/>
  </p:sldMasterIdLst>
  <p:notesMasterIdLst>
    <p:notesMasterId r:id="rId11"/>
  </p:notesMasterIdLst>
  <p:sldIdLst>
    <p:sldId id="257" r:id="rId3"/>
    <p:sldId id="258" r:id="rId4"/>
    <p:sldId id="259" r:id="rId5"/>
    <p:sldId id="260" r:id="rId6"/>
    <p:sldId id="265" r:id="rId7"/>
    <p:sldId id="266" r:id="rId8"/>
    <p:sldId id="267" r:id="rId9"/>
    <p:sldId id="26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73263" autoAdjust="0"/>
  </p:normalViewPr>
  <p:slideViewPr>
    <p:cSldViewPr showGuides="1">
      <p:cViewPr varScale="1">
        <p:scale>
          <a:sx n="89" d="100"/>
          <a:sy n="89" d="100"/>
        </p:scale>
        <p:origin x="1310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5A0A01-C818-4501-A4A1-72FB312984E3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46D10-78BC-4D36-8565-3E1E155E545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542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73012-00EE-4778-9832-BABF6C1F1812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55A1-19F3-41E8-AAA7-1A90409AFE22}" type="slidenum">
              <a:rPr lang="en-US" smtClean="0"/>
              <a:t>‹nr.›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7245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73012-00EE-4778-9832-BABF6C1F1812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55A1-19F3-41E8-AAA7-1A90409AFE2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994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73012-00EE-4778-9832-BABF6C1F1812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55A1-19F3-41E8-AAA7-1A90409AFE2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20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73012-00EE-4778-9832-BABF6C1F1812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55A1-19F3-41E8-AAA7-1A90409AFE2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284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73012-00EE-4778-9832-BABF6C1F1812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55A1-19F3-41E8-AAA7-1A90409AFE22}" type="slidenum">
              <a:rPr lang="en-US" smtClean="0"/>
              <a:t>‹nr.›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206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73012-00EE-4778-9832-BABF6C1F1812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55A1-19F3-41E8-AAA7-1A90409AFE2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805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73012-00EE-4778-9832-BABF6C1F1812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55A1-19F3-41E8-AAA7-1A90409AFE2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73012-00EE-4778-9832-BABF6C1F1812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55A1-19F3-41E8-AAA7-1A90409AFE2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958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73012-00EE-4778-9832-BABF6C1F1812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55A1-19F3-41E8-AAA7-1A90409AFE2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081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BA573012-00EE-4778-9832-BABF6C1F1812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F355A1-19F3-41E8-AAA7-1A90409AFE2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563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73012-00EE-4778-9832-BABF6C1F1812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55A1-19F3-41E8-AAA7-1A90409AFE2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976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A573012-00EE-4778-9832-BABF6C1F1812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AF355A1-19F3-41E8-AAA7-1A90409AFE22}" type="slidenum">
              <a:rPr lang="en-US" smtClean="0"/>
              <a:t>‹nr.›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954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Stående</a:t>
            </a:r>
            <a:r>
              <a:rPr lang="en-US" dirty="0" smtClean="0"/>
              <a:t> </a:t>
            </a:r>
            <a:r>
              <a:rPr lang="en-US" dirty="0" err="1" smtClean="0"/>
              <a:t>bølger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3368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Stående </a:t>
            </a:r>
            <a:r>
              <a:rPr lang="da-DK" dirty="0" smtClean="0"/>
              <a:t>bølger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b="1" dirty="0" smtClean="0"/>
              <a:t>Når </a:t>
            </a:r>
            <a:r>
              <a:rPr lang="da-DK" b="1" dirty="0"/>
              <a:t>bølger går gennem hinanden vil de enten forstærke eller svække hinanden. Denne egenskab kaldes interferens.</a:t>
            </a:r>
            <a:endParaRPr lang="da-DK" dirty="0"/>
          </a:p>
          <a:p>
            <a:r>
              <a:rPr lang="da-DK" dirty="0"/>
              <a:t>En speciel for interferens kaldes stående bølger. De opstår, når to periodiske bølger med samme frekvens og amplitude bevæger sig mod hinanden.</a:t>
            </a:r>
          </a:p>
          <a:p>
            <a:endParaRPr lang="en-US" dirty="0" smtClean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5682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Ved en bestemt frekvens begynder elastikken pludselig at svinge voldsomt op og ned:</a:t>
            </a:r>
          </a:p>
          <a:p>
            <a:r>
              <a:rPr lang="da-DK" dirty="0"/>
              <a:t>Elastikken danner skiftevis en </a:t>
            </a:r>
            <a:r>
              <a:rPr lang="da-DK" b="1" dirty="0" err="1"/>
              <a:t>bølgetop</a:t>
            </a:r>
            <a:r>
              <a:rPr lang="da-DK" dirty="0" err="1"/>
              <a:t>og</a:t>
            </a:r>
            <a:r>
              <a:rPr lang="da-DK" dirty="0"/>
              <a:t> en </a:t>
            </a:r>
            <a:r>
              <a:rPr lang="da-DK" b="1" dirty="0"/>
              <a:t>bølgedal</a:t>
            </a:r>
            <a:r>
              <a:rPr lang="da-DK" dirty="0" smtClean="0"/>
              <a:t>.</a:t>
            </a:r>
          </a:p>
          <a:p>
            <a:endParaRPr lang="en-US" dirty="0"/>
          </a:p>
          <a:p>
            <a:endParaRPr lang="da-DK" dirty="0"/>
          </a:p>
        </p:txBody>
      </p:sp>
      <p:pic>
        <p:nvPicPr>
          <p:cNvPr id="4" name="Billed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340100" y="2889250"/>
            <a:ext cx="24638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10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Knudepunkter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Nogle dele af elastikken bevæger sig hele tiden op og ned, men et sted er helt i ro. Dette punkt kaldes et knudepunkt.</a:t>
            </a:r>
          </a:p>
          <a:p>
            <a:r>
              <a:rPr lang="da-DK" dirty="0"/>
              <a:t>I en stående bølge, svarer knuder til destruktiv interferens, og buge til konstruktiv interferens</a:t>
            </a:r>
            <a:r>
              <a:rPr lang="da-DK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Billed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312160" y="2889567"/>
            <a:ext cx="2519680" cy="107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59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27584" y="2348880"/>
            <a:ext cx="7543801" cy="4023360"/>
          </a:xfrm>
        </p:spPr>
        <p:txBody>
          <a:bodyPr/>
          <a:lstStyle/>
          <a:p>
            <a:r>
              <a:rPr lang="da-DK" dirty="0"/>
              <a:t>Stående lydbølger</a:t>
            </a:r>
          </a:p>
          <a:p>
            <a:r>
              <a:rPr lang="da-DK" dirty="0"/>
              <a:t>Indenfor lyd kan man også iagttage fænomenet med stående bølger.</a:t>
            </a:r>
          </a:p>
          <a:p>
            <a:r>
              <a:rPr lang="da-DK" dirty="0"/>
              <a:t>I et rør med lukket bund bliver lyden kastet tilbage fra bunden.</a:t>
            </a:r>
          </a:p>
          <a:p>
            <a:r>
              <a:rPr lang="da-DK" dirty="0"/>
              <a:t>Ved at ændre på et rørs længde med et stempel, kan vi ved en bestemt længde høre en tydelig forstærkning af tonen. Der er dannet en stående lydbølge i røret. </a:t>
            </a:r>
          </a:p>
          <a:p>
            <a:r>
              <a:rPr lang="da-DK" dirty="0"/>
              <a:t>Der er en bug ved den åbne ende af røret og en knude ved den lukkede ende</a:t>
            </a:r>
            <a:r>
              <a:rPr lang="da-DK" dirty="0" smtClean="0"/>
              <a:t>.</a:t>
            </a:r>
          </a:p>
          <a:p>
            <a:r>
              <a:rPr lang="en-US" dirty="0" err="1" smtClean="0"/>
              <a:t>Lyden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mesthørbar</a:t>
            </a:r>
            <a:r>
              <a:rPr lang="en-US" dirty="0" smtClean="0"/>
              <a:t> I </a:t>
            </a:r>
            <a:r>
              <a:rPr lang="en-US" dirty="0" err="1" smtClean="0"/>
              <a:t>det</a:t>
            </a:r>
            <a:r>
              <a:rPr lang="en-US" dirty="0" smtClean="0"/>
              <a:t> </a:t>
            </a:r>
            <a:r>
              <a:rPr lang="en-US" dirty="0" err="1" smtClean="0"/>
              <a:t>område</a:t>
            </a:r>
            <a:r>
              <a:rPr lang="en-US" dirty="0" smtClean="0"/>
              <a:t> der </a:t>
            </a:r>
            <a:r>
              <a:rPr lang="en-US" dirty="0" err="1" smtClean="0"/>
              <a:t>har</a:t>
            </a:r>
            <a:r>
              <a:rPr lang="en-US" dirty="0" smtClean="0"/>
              <a:t> den </a:t>
            </a:r>
            <a:r>
              <a:rPr lang="en-US" dirty="0" err="1" smtClean="0"/>
              <a:t>største</a:t>
            </a:r>
            <a:r>
              <a:rPr lang="en-US" dirty="0" smtClean="0"/>
              <a:t> amplitude</a:t>
            </a:r>
            <a:endParaRPr lang="da-DK" dirty="0" smtClean="0"/>
          </a:p>
          <a:p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325" y="205755"/>
            <a:ext cx="657225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70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27584" y="2348880"/>
            <a:ext cx="7543801" cy="4023360"/>
          </a:xfrm>
        </p:spPr>
        <p:txBody>
          <a:bodyPr/>
          <a:lstStyle/>
          <a:p>
            <a:r>
              <a:rPr lang="da-DK" dirty="0"/>
              <a:t>Hvis længden af røret er L, kan den første stående bølge opstå ved L = l/4.</a:t>
            </a:r>
          </a:p>
          <a:p>
            <a:r>
              <a:rPr lang="da-DK" dirty="0"/>
              <a:t>Derefter opstår der en stående bølge hver gang længden forøges med en halv bølgelængde.</a:t>
            </a:r>
          </a:p>
          <a:p>
            <a:r>
              <a:rPr lang="da-DK" dirty="0"/>
              <a:t>De stående lydbølger opstår ved at lydbølger fra stemmegaflen interfererer med de lydbølger, som reflekteres fra stemplet</a:t>
            </a:r>
            <a:r>
              <a:rPr lang="da-DK" dirty="0" smtClean="0"/>
              <a:t>.</a:t>
            </a:r>
          </a:p>
          <a:p>
            <a:endParaRPr lang="en-US" dirty="0"/>
          </a:p>
          <a:p>
            <a:r>
              <a:rPr lang="en-US" dirty="0" err="1" smtClean="0"/>
              <a:t>Hvilken</a:t>
            </a:r>
            <a:r>
              <a:rPr lang="en-US" dirty="0" smtClean="0"/>
              <a:t> </a:t>
            </a:r>
            <a:r>
              <a:rPr lang="en-US" dirty="0" err="1" smtClean="0"/>
              <a:t>frekvens</a:t>
            </a:r>
            <a:r>
              <a:rPr lang="en-US" dirty="0" smtClean="0"/>
              <a:t> </a:t>
            </a:r>
            <a:r>
              <a:rPr lang="en-US" dirty="0" err="1" smtClean="0"/>
              <a:t>har</a:t>
            </a:r>
            <a:r>
              <a:rPr lang="en-US" dirty="0" smtClean="0"/>
              <a:t> </a:t>
            </a:r>
            <a:r>
              <a:rPr lang="en-US" dirty="0" err="1" smtClean="0"/>
              <a:t>lyden</a:t>
            </a:r>
            <a:r>
              <a:rPr lang="en-US" dirty="0" smtClean="0"/>
              <a:t>, </a:t>
            </a:r>
            <a:r>
              <a:rPr lang="en-US" dirty="0" err="1" smtClean="0"/>
              <a:t>ved</a:t>
            </a:r>
            <a:r>
              <a:rPr lang="en-US" dirty="0" smtClean="0"/>
              <a:t> </a:t>
            </a:r>
            <a:r>
              <a:rPr lang="en-US" dirty="0" err="1" smtClean="0"/>
              <a:t>ovenstående</a:t>
            </a:r>
            <a:r>
              <a:rPr lang="en-US" dirty="0" smtClean="0"/>
              <a:t>, </a:t>
            </a:r>
            <a:r>
              <a:rPr lang="en-US" dirty="0" err="1" smtClean="0"/>
              <a:t>hvis</a:t>
            </a:r>
            <a:r>
              <a:rPr lang="en-US" dirty="0" smtClean="0"/>
              <a:t> L </a:t>
            </a:r>
            <a:r>
              <a:rPr lang="en-US" dirty="0" err="1" smtClean="0"/>
              <a:t>er</a:t>
            </a:r>
            <a:r>
              <a:rPr lang="en-US" dirty="0" smtClean="0"/>
              <a:t> 8 cm?</a:t>
            </a:r>
          </a:p>
          <a:p>
            <a:r>
              <a:rPr lang="en-US" dirty="0" smtClean="0"/>
              <a:t>Husk </a:t>
            </a:r>
            <a:r>
              <a:rPr lang="en-US" dirty="0" err="1" smtClean="0"/>
              <a:t>lydens</a:t>
            </a:r>
            <a:r>
              <a:rPr lang="en-US" dirty="0" smtClean="0"/>
              <a:t> </a:t>
            </a:r>
            <a:r>
              <a:rPr lang="en-US" dirty="0" err="1" smtClean="0"/>
              <a:t>hastighed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343m/s</a:t>
            </a:r>
          </a:p>
          <a:p>
            <a:r>
              <a:rPr lang="en-US" dirty="0" err="1" smtClean="0"/>
              <a:t>Og</a:t>
            </a:r>
            <a:r>
              <a:rPr lang="en-US" dirty="0" smtClean="0"/>
              <a:t> V=F*</a:t>
            </a:r>
            <a:r>
              <a:rPr lang="en-US" dirty="0" err="1" smtClean="0"/>
              <a:t>lamda</a:t>
            </a: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325" y="205755"/>
            <a:ext cx="657225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73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Hvor</a:t>
            </a:r>
            <a:r>
              <a:rPr lang="en-US" dirty="0" smtClean="0"/>
              <a:t> </a:t>
            </a:r>
            <a:r>
              <a:rPr lang="en-US" dirty="0" err="1" smtClean="0"/>
              <a:t>kender</a:t>
            </a:r>
            <a:r>
              <a:rPr lang="en-US" dirty="0" smtClean="0"/>
              <a:t> vi </a:t>
            </a:r>
            <a:r>
              <a:rPr lang="en-US" dirty="0" err="1" smtClean="0"/>
              <a:t>det</a:t>
            </a:r>
            <a:r>
              <a:rPr lang="en-US" dirty="0" smtClean="0"/>
              <a:t> </a:t>
            </a:r>
            <a:r>
              <a:rPr lang="en-US" dirty="0" err="1" smtClean="0"/>
              <a:t>fra</a:t>
            </a:r>
            <a:endParaRPr lang="da-DK" dirty="0"/>
          </a:p>
        </p:txBody>
      </p:sp>
      <p:sp>
        <p:nvSpPr>
          <p:cNvPr id="7" name="Pladsholder til indhold 6"/>
          <p:cNvSpPr>
            <a:spLocks noGrp="1"/>
          </p:cNvSpPr>
          <p:nvPr>
            <p:ph idx="1"/>
          </p:nvPr>
        </p:nvSpPr>
        <p:spPr>
          <a:xfrm>
            <a:off x="822959" y="1845734"/>
            <a:ext cx="6773377" cy="4023360"/>
          </a:xfrm>
        </p:spPr>
        <p:txBody>
          <a:bodyPr/>
          <a:lstStyle/>
          <a:p>
            <a:r>
              <a:rPr lang="da-DK" dirty="0" smtClean="0"/>
              <a:t>I </a:t>
            </a:r>
            <a:r>
              <a:rPr lang="da-DK" dirty="0"/>
              <a:t>en orgelpibe danner den indblæste luft stående bølger.</a:t>
            </a:r>
          </a:p>
          <a:p>
            <a:r>
              <a:rPr lang="da-DK" dirty="0"/>
              <a:t>Den indblæste luft (A) vil når den rammer den skarpe kant (B)</a:t>
            </a:r>
          </a:p>
          <a:p>
            <a:r>
              <a:rPr lang="da-DK" dirty="0"/>
              <a:t>danne lydbølger med alle mulige frekvenser, men kun de lydbølger hvis frekvens er lig med pibens </a:t>
            </a:r>
            <a:r>
              <a:rPr lang="da-DK" dirty="0" err="1"/>
              <a:t>egenfrekvens</a:t>
            </a:r>
            <a:r>
              <a:rPr lang="da-DK" dirty="0"/>
              <a:t>, bliver forstærket ved resonans når de bølger der reflekteres fra orgelpibens lukkede ende (C).</a:t>
            </a:r>
          </a:p>
          <a:p>
            <a:r>
              <a:rPr lang="da-DK" dirty="0"/>
              <a:t>Klangen bestemmes af orgelpibens udformning.</a:t>
            </a:r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352" y="1708623"/>
            <a:ext cx="1078650" cy="3289000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4405325"/>
            <a:ext cx="7465951" cy="20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0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Hvis</a:t>
            </a:r>
            <a:r>
              <a:rPr lang="en-US" dirty="0" smtClean="0"/>
              <a:t> man </a:t>
            </a:r>
            <a:r>
              <a:rPr lang="en-US" dirty="0" err="1" smtClean="0"/>
              <a:t>kender</a:t>
            </a:r>
            <a:r>
              <a:rPr lang="en-US" dirty="0" smtClean="0"/>
              <a:t> </a:t>
            </a:r>
            <a:r>
              <a:rPr lang="en-US" dirty="0" err="1" smtClean="0"/>
              <a:t>stemmegaflens</a:t>
            </a:r>
            <a:r>
              <a:rPr lang="en-US" dirty="0" smtClean="0"/>
              <a:t> </a:t>
            </a:r>
            <a:r>
              <a:rPr lang="en-US" dirty="0" err="1" smtClean="0"/>
              <a:t>frekvens</a:t>
            </a:r>
            <a:r>
              <a:rPr lang="en-US" dirty="0" smtClean="0"/>
              <a:t>, </a:t>
            </a:r>
            <a:r>
              <a:rPr lang="en-US" dirty="0" err="1" smtClean="0"/>
              <a:t>kan</a:t>
            </a:r>
            <a:r>
              <a:rPr lang="en-US" dirty="0" smtClean="0"/>
              <a:t> man </a:t>
            </a:r>
            <a:r>
              <a:rPr lang="en-US" dirty="0" err="1" smtClean="0"/>
              <a:t>så</a:t>
            </a:r>
            <a:r>
              <a:rPr lang="en-US" dirty="0" smtClean="0"/>
              <a:t> </a:t>
            </a:r>
            <a:r>
              <a:rPr lang="en-US" dirty="0" err="1" smtClean="0"/>
              <a:t>udfra</a:t>
            </a:r>
            <a:r>
              <a:rPr lang="en-US" dirty="0" smtClean="0"/>
              <a:t> </a:t>
            </a:r>
            <a:r>
              <a:rPr lang="en-US" dirty="0" err="1" smtClean="0"/>
              <a:t>kunstrør</a:t>
            </a:r>
            <a:r>
              <a:rPr lang="en-US" dirty="0" smtClean="0"/>
              <a:t> </a:t>
            </a:r>
            <a:r>
              <a:rPr lang="en-US" dirty="0" err="1" smtClean="0"/>
              <a:t>bestemme</a:t>
            </a:r>
            <a:r>
              <a:rPr lang="en-US" dirty="0" smtClean="0"/>
              <a:t> </a:t>
            </a:r>
            <a:r>
              <a:rPr lang="en-US" dirty="0" err="1" smtClean="0"/>
              <a:t>lydenshastighed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/>
              <a:t>Ja </a:t>
            </a:r>
            <a:r>
              <a:rPr lang="en-US" dirty="0" err="1" smtClean="0"/>
              <a:t>hvis</a:t>
            </a:r>
            <a:r>
              <a:rPr lang="en-US" dirty="0" smtClean="0"/>
              <a:t> man </a:t>
            </a:r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bruge</a:t>
            </a:r>
            <a:r>
              <a:rPr lang="en-US" dirty="0" smtClean="0"/>
              <a:t> </a:t>
            </a:r>
            <a:r>
              <a:rPr lang="en-US" dirty="0" err="1" smtClean="0"/>
              <a:t>kuntsrør</a:t>
            </a:r>
            <a:r>
              <a:rPr lang="en-US" dirty="0" smtClean="0"/>
              <a:t> </a:t>
            </a:r>
            <a:r>
              <a:rPr lang="en-US" dirty="0" err="1" smtClean="0"/>
              <a:t>til</a:t>
            </a:r>
            <a:r>
              <a:rPr lang="en-US" dirty="0" smtClean="0"/>
              <a:t> at </a:t>
            </a:r>
            <a:r>
              <a:rPr lang="en-US" dirty="0" err="1" smtClean="0"/>
              <a:t>finde</a:t>
            </a:r>
            <a:r>
              <a:rPr lang="en-US" dirty="0" smtClean="0"/>
              <a:t> </a:t>
            </a:r>
            <a:r>
              <a:rPr lang="en-US" dirty="0" err="1" smtClean="0"/>
              <a:t>bølgelængden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Hvordan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lydbølgen</a:t>
            </a:r>
            <a:r>
              <a:rPr lang="en-US" dirty="0" smtClean="0"/>
              <a:t> </a:t>
            </a:r>
            <a:r>
              <a:rPr lang="en-US" dirty="0" err="1" smtClean="0"/>
              <a:t>ud</a:t>
            </a:r>
            <a:r>
              <a:rPr lang="en-US" dirty="0" smtClean="0"/>
              <a:t> </a:t>
            </a:r>
            <a:r>
              <a:rPr lang="en-US" dirty="0" err="1" smtClean="0"/>
              <a:t>inde</a:t>
            </a:r>
            <a:r>
              <a:rPr lang="en-US" dirty="0" smtClean="0"/>
              <a:t> I </a:t>
            </a:r>
            <a:r>
              <a:rPr lang="en-US" dirty="0" err="1" smtClean="0"/>
              <a:t>kuntsrør</a:t>
            </a:r>
            <a:r>
              <a:rPr lang="en-US" smtClean="0"/>
              <a:t>?</a:t>
            </a:r>
            <a:endParaRPr lang="en-US" dirty="0"/>
          </a:p>
          <a:p>
            <a:r>
              <a:rPr lang="en-US" dirty="0" smtClean="0"/>
              <a:t>V=Lambda*</a:t>
            </a:r>
            <a:r>
              <a:rPr lang="en-US" dirty="0" err="1" smtClean="0"/>
              <a:t>frekvens</a:t>
            </a:r>
            <a:r>
              <a:rPr lang="en-US" dirty="0" smtClean="0"/>
              <a:t>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587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">
  <a:themeElements>
    <a:clrScheme name="Retro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7961927-1CC2-4B79-A36C-93BDD2E8766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36</TotalTime>
  <Words>381</Words>
  <Application>Microsoft Office PowerPoint</Application>
  <PresentationFormat>Skærmshow (4:3)</PresentationFormat>
  <Paragraphs>32</Paragraphs>
  <Slides>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1" baseType="lpstr">
      <vt:lpstr>Calibri</vt:lpstr>
      <vt:lpstr>Calibri Light</vt:lpstr>
      <vt:lpstr>Retro</vt:lpstr>
      <vt:lpstr>Stående bølger</vt:lpstr>
      <vt:lpstr>Stående bølger</vt:lpstr>
      <vt:lpstr>PowerPoint-præsentation</vt:lpstr>
      <vt:lpstr>Knudepunkter</vt:lpstr>
      <vt:lpstr>PowerPoint-præsentation</vt:lpstr>
      <vt:lpstr>PowerPoint-præsentation</vt:lpstr>
      <vt:lpstr>Hvor kender vi det fra</vt:lpstr>
      <vt:lpstr>PowerPoint-præsentation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Ræsonnanskasser</dc:title>
  <dc:creator>Morten Graae</dc:creator>
  <cp:keywords/>
  <cp:lastModifiedBy>Morten Graae</cp:lastModifiedBy>
  <cp:revision>9</cp:revision>
  <dcterms:created xsi:type="dcterms:W3CDTF">2014-09-21T19:31:50Z</dcterms:created>
  <dcterms:modified xsi:type="dcterms:W3CDTF">2014-09-21T20:12:55Z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TC019192539991</vt:lpwstr>
  </property>
</Properties>
</file>